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18288000" cy="10287000"/>
  <p:notesSz cx="6858000" cy="9144000"/>
  <p:embeddedFontLst>
    <p:embeddedFont>
      <p:font typeface="ABeeZee Bold" panose="020B060402020202020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DM Serif Display" panose="020B0604020202020204" charset="0"/>
      <p:regular r:id="rId42"/>
    </p:embeddedFont>
    <p:embeddedFont>
      <p:font typeface="DM Serif Display Italics" panose="020B0604020202020204" charset="0"/>
      <p:regular r:id="rId43"/>
    </p:embeddedFont>
    <p:embeddedFont>
      <p:font typeface="Kollektif Italics" panose="020B0604020202020204" charset="0"/>
      <p:regular r:id="rId44"/>
    </p:embeddedFont>
    <p:embeddedFont>
      <p:font typeface="League Spartan" panose="020B0604020202020204" charset="0"/>
      <p:regular r:id="rId45"/>
    </p:embeddedFont>
    <p:embeddedFont>
      <p:font typeface="Libre Franklin Heavy" panose="020B0604020202020204" charset="0"/>
      <p:regular r:id="rId46"/>
    </p:embeddedFont>
    <p:embeddedFont>
      <p:font typeface="Montserrat" panose="00000500000000000000" pitchFamily="2" charset="0"/>
      <p:regular r:id="rId47"/>
    </p:embeddedFont>
    <p:embeddedFont>
      <p:font typeface="Pinyon Script" panose="020B0604020202020204" charset="0"/>
      <p:regular r:id="rId48"/>
    </p:embeddedFont>
    <p:embeddedFont>
      <p:font typeface="Public Sans" panose="020B0604020202020204" charset="0"/>
      <p:regular r:id="rId49"/>
    </p:embeddedFont>
    <p:embeddedFont>
      <p:font typeface="Public Sans Bold" panose="020B0604020202020204" charset="0"/>
      <p:regular r:id="rId5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1" d="100"/>
          <a:sy n="41" d="100"/>
        </p:scale>
        <p:origin x="820" y="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tika Lalwani" userId="fa241f68d716d07d" providerId="LiveId" clId="{BE5AE70D-75ED-4BFB-8698-88F41C07A819}"/>
    <pc:docChg chg="custSel modSld">
      <pc:chgData name="Kritika Lalwani" userId="fa241f68d716d07d" providerId="LiveId" clId="{BE5AE70D-75ED-4BFB-8698-88F41C07A819}" dt="2024-03-27T16:18:19.512" v="16" actId="14100"/>
      <pc:docMkLst>
        <pc:docMk/>
      </pc:docMkLst>
      <pc:sldChg chg="modSp mod">
        <pc:chgData name="Kritika Lalwani" userId="fa241f68d716d07d" providerId="LiveId" clId="{BE5AE70D-75ED-4BFB-8698-88F41C07A819}" dt="2024-03-27T16:17:28.110" v="13" actId="3626"/>
        <pc:sldMkLst>
          <pc:docMk/>
          <pc:sldMk cId="0" sldId="263"/>
        </pc:sldMkLst>
        <pc:spChg chg="mod">
          <ac:chgData name="Kritika Lalwani" userId="fa241f68d716d07d" providerId="LiveId" clId="{BE5AE70D-75ED-4BFB-8698-88F41C07A819}" dt="2024-03-27T16:13:56.939" v="1" actId="3626"/>
          <ac:spMkLst>
            <pc:docMk/>
            <pc:sldMk cId="0" sldId="263"/>
            <ac:spMk id="13" creationId="{00000000-0000-0000-0000-000000000000}"/>
          </ac:spMkLst>
        </pc:spChg>
        <pc:spChg chg="mod">
          <ac:chgData name="Kritika Lalwani" userId="fa241f68d716d07d" providerId="LiveId" clId="{BE5AE70D-75ED-4BFB-8698-88F41C07A819}" dt="2024-03-27T16:13:46.941" v="0" actId="3626"/>
          <ac:spMkLst>
            <pc:docMk/>
            <pc:sldMk cId="0" sldId="263"/>
            <ac:spMk id="16" creationId="{00000000-0000-0000-0000-000000000000}"/>
          </ac:spMkLst>
        </pc:spChg>
        <pc:spChg chg="mod">
          <ac:chgData name="Kritika Lalwani" userId="fa241f68d716d07d" providerId="LiveId" clId="{BE5AE70D-75ED-4BFB-8698-88F41C07A819}" dt="2024-03-27T16:17:28.110" v="13" actId="3626"/>
          <ac:spMkLst>
            <pc:docMk/>
            <pc:sldMk cId="0" sldId="263"/>
            <ac:spMk id="19" creationId="{00000000-0000-0000-0000-000000000000}"/>
          </ac:spMkLst>
        </pc:spChg>
      </pc:sldChg>
      <pc:sldChg chg="modSp mod">
        <pc:chgData name="Kritika Lalwani" userId="fa241f68d716d07d" providerId="LiveId" clId="{BE5AE70D-75ED-4BFB-8698-88F41C07A819}" dt="2024-03-27T16:17:04.742" v="12" actId="2711"/>
        <pc:sldMkLst>
          <pc:docMk/>
          <pc:sldMk cId="0" sldId="265"/>
        </pc:sldMkLst>
        <pc:spChg chg="mod">
          <ac:chgData name="Kritika Lalwani" userId="fa241f68d716d07d" providerId="LiveId" clId="{BE5AE70D-75ED-4BFB-8698-88F41C07A819}" dt="2024-03-27T16:16:15.788" v="7" actId="2711"/>
          <ac:spMkLst>
            <pc:docMk/>
            <pc:sldMk cId="0" sldId="265"/>
            <ac:spMk id="10" creationId="{00000000-0000-0000-0000-000000000000}"/>
          </ac:spMkLst>
        </pc:spChg>
        <pc:spChg chg="mod">
          <ac:chgData name="Kritika Lalwani" userId="fa241f68d716d07d" providerId="LiveId" clId="{BE5AE70D-75ED-4BFB-8698-88F41C07A819}" dt="2024-03-27T16:17:04.742" v="12" actId="2711"/>
          <ac:spMkLst>
            <pc:docMk/>
            <pc:sldMk cId="0" sldId="265"/>
            <ac:spMk id="13" creationId="{00000000-0000-0000-0000-000000000000}"/>
          </ac:spMkLst>
        </pc:spChg>
      </pc:sldChg>
      <pc:sldChg chg="modSp mod">
        <pc:chgData name="Kritika Lalwani" userId="fa241f68d716d07d" providerId="LiveId" clId="{BE5AE70D-75ED-4BFB-8698-88F41C07A819}" dt="2024-03-27T16:18:19.512" v="16" actId="14100"/>
        <pc:sldMkLst>
          <pc:docMk/>
          <pc:sldMk cId="0" sldId="272"/>
        </pc:sldMkLst>
        <pc:spChg chg="mod">
          <ac:chgData name="Kritika Lalwani" userId="fa241f68d716d07d" providerId="LiveId" clId="{BE5AE70D-75ED-4BFB-8698-88F41C07A819}" dt="2024-03-27T16:18:19.512" v="16" actId="14100"/>
          <ac:spMkLst>
            <pc:docMk/>
            <pc:sldMk cId="0" sldId="272"/>
            <ac:spMk id="26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sv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hyperlink" Target="https://youtu.be/PGk2fKMUGnU?si=OhQ2fGT-i5eqzc2p" TargetMode="External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ArwensApparel/" TargetMode="External"/><Relationship Id="rId3" Type="http://schemas.openxmlformats.org/officeDocument/2006/relationships/image" Target="../media/image6.svg"/><Relationship Id="rId7" Type="http://schemas.openxmlformats.org/officeDocument/2006/relationships/hyperlink" Target="https://www.instagram.com/arwensapparel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hyperlink" Target="https://twitter.com/arwensapparel/" TargetMode="External"/><Relationship Id="rId4" Type="http://schemas.openxmlformats.org/officeDocument/2006/relationships/image" Target="../media/image18.jpeg"/><Relationship Id="rId9" Type="http://schemas.openxmlformats.org/officeDocument/2006/relationships/hyperlink" Target="https://docs.google.com/spreadsheets/d/1DUF2isFWsqVSYhbaACYtbgcLi_YjDqpE3GLQIVgkKQg/edit#gid=69851113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2700000">
            <a:off x="-1017791" y="-974560"/>
            <a:ext cx="8522941" cy="17874064"/>
          </a:xfrm>
          <a:prstGeom prst="rect">
            <a:avLst/>
          </a:prstGeom>
          <a:solidFill>
            <a:srgbClr val="000000"/>
          </a:solidFill>
        </p:spPr>
      </p:sp>
      <p:grpSp>
        <p:nvGrpSpPr>
          <p:cNvPr id="3" name="Group 3"/>
          <p:cNvGrpSpPr/>
          <p:nvPr/>
        </p:nvGrpSpPr>
        <p:grpSpPr>
          <a:xfrm>
            <a:off x="10205355" y="3047292"/>
            <a:ext cx="6718725" cy="3461241"/>
            <a:chOff x="0" y="0"/>
            <a:chExt cx="8958300" cy="4614987"/>
          </a:xfrm>
        </p:grpSpPr>
        <p:sp>
          <p:nvSpPr>
            <p:cNvPr id="4" name="TextBox 4"/>
            <p:cNvSpPr txBox="1"/>
            <p:nvPr/>
          </p:nvSpPr>
          <p:spPr>
            <a:xfrm>
              <a:off x="0" y="4089843"/>
              <a:ext cx="8958300" cy="5251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60"/>
                </a:lnSpc>
                <a:spcBef>
                  <a:spcPct val="0"/>
                </a:spcBef>
              </a:pPr>
              <a:r>
                <a:rPr lang="en-US" sz="2400" spc="288">
                  <a:solidFill>
                    <a:srgbClr val="000000"/>
                  </a:solidFill>
                  <a:latin typeface="ABeeZee Bold"/>
                </a:rPr>
                <a:t>SOCIAL MEDIA PLAN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190500"/>
              <a:ext cx="8958300" cy="3331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9499"/>
                </a:lnSpc>
              </a:pPr>
              <a:r>
                <a:rPr lang="en-US" sz="9499" spc="-474">
                  <a:solidFill>
                    <a:srgbClr val="000000"/>
                  </a:solidFill>
                  <a:latin typeface="League Spartan"/>
                </a:rPr>
                <a:t>ARWEN’S APPAREL</a:t>
              </a: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28700" y="1866751"/>
            <a:ext cx="8114308" cy="6676105"/>
            <a:chOff x="0" y="0"/>
            <a:chExt cx="6184570" cy="50883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6184570" cy="5088399"/>
            </a:xfrm>
            <a:custGeom>
              <a:avLst/>
              <a:gdLst/>
              <a:ahLst/>
              <a:cxnLst/>
              <a:rect l="l" t="t" r="r" b="b"/>
              <a:pathLst>
                <a:path w="6184570" h="5088399">
                  <a:moveTo>
                    <a:pt x="2750917" y="2544200"/>
                  </a:moveTo>
                  <a:lnTo>
                    <a:pt x="0" y="5088399"/>
                  </a:lnTo>
                  <a:lnTo>
                    <a:pt x="3433653" y="5088399"/>
                  </a:lnTo>
                  <a:lnTo>
                    <a:pt x="6184570" y="2544200"/>
                  </a:lnTo>
                  <a:lnTo>
                    <a:pt x="3433653" y="0"/>
                  </a:lnTo>
                  <a:lnTo>
                    <a:pt x="0" y="0"/>
                  </a:lnTo>
                  <a:lnTo>
                    <a:pt x="2750917" y="2544200"/>
                  </a:lnTo>
                  <a:close/>
                </a:path>
              </a:pathLst>
            </a:custGeom>
            <a:blipFill>
              <a:blip r:embed="rId2"/>
              <a:stretch>
                <a:fillRect t="-67168" b="-15145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>
            <a:off x="1028700" y="3944785"/>
            <a:ext cx="1200242" cy="2397430"/>
          </a:xfrm>
          <a:custGeom>
            <a:avLst/>
            <a:gdLst/>
            <a:ahLst/>
            <a:cxnLst/>
            <a:rect l="l" t="t" r="r" b="b"/>
            <a:pathLst>
              <a:path w="1200242" h="2397430">
                <a:moveTo>
                  <a:pt x="0" y="0"/>
                </a:moveTo>
                <a:lnTo>
                  <a:pt x="1200242" y="0"/>
                </a:lnTo>
                <a:lnTo>
                  <a:pt x="1200242" y="2397430"/>
                </a:lnTo>
                <a:lnTo>
                  <a:pt x="0" y="23974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98646" cy="3825875"/>
            <a:chOff x="0" y="0"/>
            <a:chExt cx="3047669" cy="143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7669" cy="1439747"/>
            </a:xfrm>
            <a:custGeom>
              <a:avLst/>
              <a:gdLst/>
              <a:ahLst/>
              <a:cxnLst/>
              <a:rect l="l" t="t" r="r" b="b"/>
              <a:pathLst>
                <a:path w="3047669" h="1439747">
                  <a:moveTo>
                    <a:pt x="0" y="0"/>
                  </a:moveTo>
                  <a:lnTo>
                    <a:pt x="3047669" y="0"/>
                  </a:lnTo>
                  <a:lnTo>
                    <a:pt x="3047669" y="1439747"/>
                  </a:lnTo>
                  <a:lnTo>
                    <a:pt x="0" y="14397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-495292" y="3341291"/>
            <a:ext cx="5114996" cy="7792233"/>
          </a:xfrm>
          <a:custGeom>
            <a:avLst/>
            <a:gdLst/>
            <a:ahLst/>
            <a:cxnLst/>
            <a:rect l="l" t="t" r="r" b="b"/>
            <a:pathLst>
              <a:path w="5114996" h="7792233">
                <a:moveTo>
                  <a:pt x="0" y="0"/>
                </a:moveTo>
                <a:lnTo>
                  <a:pt x="5114996" y="0"/>
                </a:lnTo>
                <a:lnTo>
                  <a:pt x="5114996" y="7792233"/>
                </a:lnTo>
                <a:lnTo>
                  <a:pt x="0" y="77922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6284" t="-9272" r="-2936" b="-14936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49323" y="3341291"/>
            <a:ext cx="4049323" cy="6945709"/>
          </a:xfrm>
          <a:custGeom>
            <a:avLst/>
            <a:gdLst/>
            <a:ahLst/>
            <a:cxnLst/>
            <a:rect l="l" t="t" r="r" b="b"/>
            <a:pathLst>
              <a:path w="4049323" h="6945709">
                <a:moveTo>
                  <a:pt x="0" y="0"/>
                </a:moveTo>
                <a:lnTo>
                  <a:pt x="4049323" y="0"/>
                </a:lnTo>
                <a:lnTo>
                  <a:pt x="4049323" y="6945709"/>
                </a:lnTo>
                <a:lnTo>
                  <a:pt x="0" y="6945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2254" b="-6253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28700"/>
            <a:ext cx="5915461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</a:pPr>
            <a:r>
              <a:rPr lang="en-US" sz="6399" strike="noStrike">
                <a:solidFill>
                  <a:srgbClr val="000000"/>
                </a:solidFill>
                <a:latin typeface="League Spartan"/>
              </a:rPr>
              <a:t>SWOT</a:t>
            </a:r>
          </a:p>
        </p:txBody>
      </p:sp>
      <p:sp>
        <p:nvSpPr>
          <p:cNvPr id="7" name="Freeform 7"/>
          <p:cNvSpPr/>
          <p:nvPr/>
        </p:nvSpPr>
        <p:spPr>
          <a:xfrm flipV="1">
            <a:off x="8115300" y="-988090"/>
            <a:ext cx="18288000" cy="4111700"/>
          </a:xfrm>
          <a:custGeom>
            <a:avLst/>
            <a:gdLst/>
            <a:ahLst/>
            <a:cxnLst/>
            <a:rect l="l" t="t" r="r" b="b"/>
            <a:pathLst>
              <a:path w="18288000" h="4111700">
                <a:moveTo>
                  <a:pt x="0" y="4111699"/>
                </a:moveTo>
                <a:lnTo>
                  <a:pt x="18288000" y="4111699"/>
                </a:lnTo>
                <a:lnTo>
                  <a:pt x="18288000" y="0"/>
                </a:lnTo>
                <a:lnTo>
                  <a:pt x="0" y="0"/>
                </a:lnTo>
                <a:lnTo>
                  <a:pt x="0" y="4111699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743688" y="1258537"/>
            <a:ext cx="7140168" cy="4157882"/>
            <a:chOff x="0" y="-104775"/>
            <a:chExt cx="9520224" cy="5543842"/>
          </a:xfrm>
        </p:grpSpPr>
        <p:sp>
          <p:nvSpPr>
            <p:cNvPr id="9" name="TextBox 9"/>
            <p:cNvSpPr txBox="1"/>
            <p:nvPr/>
          </p:nvSpPr>
          <p:spPr>
            <a:xfrm>
              <a:off x="0" y="-104775"/>
              <a:ext cx="9520224" cy="836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0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FFFFFF"/>
                  </a:solidFill>
                  <a:latin typeface="League Spartan"/>
                </a:rPr>
                <a:t>OPPORTUNITIE</a:t>
              </a:r>
              <a:r>
                <a:rPr lang="en-US" sz="3600" u="none" strike="noStrike">
                  <a:solidFill>
                    <a:srgbClr val="FFFFFF"/>
                  </a:solidFill>
                  <a:latin typeface="League Spartan"/>
                </a:rPr>
                <a:t>S: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154731"/>
              <a:ext cx="9520224" cy="4284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 dirty="0">
                  <a:solidFill>
                    <a:srgbClr val="FFFFFF"/>
                  </a:solidFill>
                  <a:latin typeface="DM Serif Display" panose="020B0604020202020204" charset="0"/>
                </a:rPr>
                <a:t>Growing Eco-demand</a:t>
              </a:r>
              <a:r>
                <a:rPr lang="en-US" sz="1899" spc="47" dirty="0">
                  <a:solidFill>
                    <a:srgbClr val="FFFFFF"/>
                  </a:solidFill>
                  <a:latin typeface="DM Serif Display"/>
                </a:rPr>
                <a:t>: Rising preference for sustainable fashion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 dirty="0">
                  <a:solidFill>
                    <a:srgbClr val="FFFFFF"/>
                  </a:solidFill>
                  <a:latin typeface="DM Serif Display" panose="020B0604020202020204" charset="0"/>
                </a:rPr>
                <a:t>Online Expansion</a:t>
              </a:r>
              <a:r>
                <a:rPr lang="en-US" sz="1899" spc="47" dirty="0">
                  <a:solidFill>
                    <a:srgbClr val="FFFFFF"/>
                  </a:solidFill>
                  <a:latin typeface="DM Serif Display"/>
                </a:rPr>
                <a:t>: Tapping into the growing online market.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 dirty="0">
                  <a:solidFill>
                    <a:srgbClr val="FFFFFF"/>
                  </a:solidFill>
                  <a:latin typeface="DM Serif Display" panose="020B0604020202020204" charset="0"/>
                </a:rPr>
                <a:t>Social Media Engagement</a:t>
              </a:r>
              <a:r>
                <a:rPr lang="en-US" sz="1899" spc="47" dirty="0">
                  <a:solidFill>
                    <a:srgbClr val="FFFFFF"/>
                  </a:solidFill>
                  <a:latin typeface="DM Serif Display"/>
                </a:rPr>
                <a:t>: Leveraging platforms for brand visibility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 dirty="0">
                  <a:solidFill>
                    <a:srgbClr val="FFFFFF"/>
                  </a:solidFill>
                  <a:latin typeface="DM Serif Display" panose="020B0604020202020204" charset="0"/>
                </a:rPr>
                <a:t>Unique Positioning</a:t>
              </a:r>
              <a:r>
                <a:rPr lang="en-US" sz="1899" spc="47" dirty="0">
                  <a:solidFill>
                    <a:srgbClr val="FFFFFF"/>
                  </a:solidFill>
                  <a:latin typeface="DM Serif Display"/>
                </a:rPr>
                <a:t>: Capitalizing on sustainability and durability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 dirty="0">
                  <a:solidFill>
                    <a:srgbClr val="FFFFFF"/>
                  </a:solidFill>
                  <a:latin typeface="DM Serif Display" panose="020B0604020202020204" charset="0"/>
                </a:rPr>
                <a:t>Global Reach</a:t>
              </a:r>
              <a:r>
                <a:rPr lang="en-US" sz="1899" spc="47" dirty="0">
                  <a:solidFill>
                    <a:srgbClr val="FFFFFF"/>
                  </a:solidFill>
                  <a:latin typeface="DM Serif Display"/>
                </a:rPr>
                <a:t>: Expansion into new markets.</a:t>
              </a:r>
            </a:p>
            <a:p>
              <a:pPr algn="l">
                <a:lnSpc>
                  <a:spcPts val="2849"/>
                </a:lnSpc>
                <a:spcBef>
                  <a:spcPct val="0"/>
                </a:spcBef>
              </a:pPr>
              <a:endParaRPr lang="en-US" sz="1899" spc="47" dirty="0">
                <a:solidFill>
                  <a:srgbClr val="FFFFFF"/>
                </a:solidFill>
                <a:latin typeface="DM Serif Display"/>
              </a:endParaRP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43688" y="5619048"/>
            <a:ext cx="7140168" cy="4157882"/>
            <a:chOff x="0" y="-104775"/>
            <a:chExt cx="9520224" cy="554384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04775"/>
              <a:ext cx="9520224" cy="836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00"/>
                </a:lnSpc>
                <a:spcBef>
                  <a:spcPct val="0"/>
                </a:spcBef>
              </a:pPr>
              <a:r>
                <a:rPr lang="en-US" sz="3600">
                  <a:solidFill>
                    <a:srgbClr val="FFFFFF"/>
                  </a:solidFill>
                  <a:latin typeface="League Spartan"/>
                </a:rPr>
                <a:t>THREATS</a:t>
              </a:r>
              <a:r>
                <a:rPr lang="en-US" sz="3600" u="none" strike="noStrike">
                  <a:solidFill>
                    <a:srgbClr val="FFFFFF"/>
                  </a:solidFill>
                  <a:latin typeface="League Spartan"/>
                </a:rPr>
                <a:t>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154731"/>
              <a:ext cx="9520224" cy="428433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 dirty="0">
                  <a:solidFill>
                    <a:srgbClr val="FFFFFF"/>
                  </a:solidFill>
                  <a:latin typeface="DM Serif Display" panose="020B0604020202020204" charset="0"/>
                </a:rPr>
                <a:t>Increased Competition</a:t>
              </a:r>
              <a:r>
                <a:rPr lang="en-US" sz="1899" spc="47" dirty="0">
                  <a:solidFill>
                    <a:srgbClr val="FFFFFF"/>
                  </a:solidFill>
                  <a:latin typeface="DM Serif Display"/>
                </a:rPr>
                <a:t>: Growing rivalry within sustainable fashion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 dirty="0">
                  <a:solidFill>
                    <a:srgbClr val="FFFFFF"/>
                  </a:solidFill>
                  <a:latin typeface="DM Serif Display" panose="020B0604020202020204" charset="0"/>
                </a:rPr>
                <a:t>Economic Volatility</a:t>
              </a:r>
              <a:r>
                <a:rPr lang="en-US" sz="1899" spc="47" dirty="0">
                  <a:solidFill>
                    <a:srgbClr val="FFFFFF"/>
                  </a:solidFill>
                  <a:latin typeface="DM Serif Display"/>
                </a:rPr>
                <a:t>: Impact on consumer spending habits.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 dirty="0">
                  <a:solidFill>
                    <a:srgbClr val="FFFFFF"/>
                  </a:solidFill>
                  <a:latin typeface="DM Serif Display" panose="020B0604020202020204" charset="0"/>
                </a:rPr>
                <a:t>Supply Chain Risks:</a:t>
              </a:r>
              <a:r>
                <a:rPr lang="en-US" sz="1899" spc="47" dirty="0">
                  <a:solidFill>
                    <a:srgbClr val="FFFFFF"/>
                  </a:solidFill>
                  <a:latin typeface="DM Serif Display"/>
                </a:rPr>
                <a:t> Disruptions in production and sourcing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 dirty="0">
                  <a:solidFill>
                    <a:srgbClr val="FFFFFF"/>
                  </a:solidFill>
                  <a:latin typeface="DM Serif Display" panose="020B0604020202020204" charset="0"/>
                </a:rPr>
                <a:t>Changing Trends</a:t>
              </a:r>
              <a:r>
                <a:rPr lang="en-US" sz="1899" spc="47" dirty="0">
                  <a:solidFill>
                    <a:srgbClr val="FFFFFF"/>
                  </a:solidFill>
                  <a:latin typeface="DM Serif Display"/>
                </a:rPr>
                <a:t>: Failure to adapt to shifting consumer preferences</a:t>
              </a:r>
            </a:p>
            <a:p>
              <a:pPr marL="410209" lvl="1" indent="-205105">
                <a:lnSpc>
                  <a:spcPts val="2849"/>
                </a:lnSpc>
                <a:buFont typeface="Arial"/>
                <a:buChar char="•"/>
              </a:pPr>
              <a:r>
                <a:rPr lang="en-US" sz="1899" spc="47" dirty="0">
                  <a:solidFill>
                    <a:srgbClr val="FFFFFF"/>
                  </a:solidFill>
                  <a:latin typeface="DM Serif Display" panose="020B0604020202020204" charset="0"/>
                </a:rPr>
                <a:t>Fast Fashion Pressure</a:t>
              </a:r>
              <a:r>
                <a:rPr lang="en-US" sz="1899" spc="47" dirty="0">
                  <a:solidFill>
                    <a:srgbClr val="FFFFFF"/>
                  </a:solidFill>
                  <a:latin typeface="DM Serif Display"/>
                </a:rPr>
                <a:t>: Competition from cheaper alternatives</a:t>
              </a:r>
            </a:p>
            <a:p>
              <a:pPr algn="l">
                <a:lnSpc>
                  <a:spcPts val="2849"/>
                </a:lnSpc>
                <a:spcBef>
                  <a:spcPct val="0"/>
                </a:spcBef>
              </a:pPr>
              <a:endParaRPr lang="en-US" sz="1899" spc="47" dirty="0">
                <a:solidFill>
                  <a:srgbClr val="FFFFFF"/>
                </a:solidFill>
                <a:latin typeface="DM Serif Display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851357" y="9763945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425765">
            <a:off x="-3605181" y="290564"/>
            <a:ext cx="11324839" cy="11324839"/>
          </a:xfrm>
          <a:custGeom>
            <a:avLst/>
            <a:gdLst/>
            <a:ahLst/>
            <a:cxnLst/>
            <a:rect l="l" t="t" r="r" b="b"/>
            <a:pathLst>
              <a:path w="11324839" h="11324839">
                <a:moveTo>
                  <a:pt x="0" y="0"/>
                </a:moveTo>
                <a:lnTo>
                  <a:pt x="11324838" y="0"/>
                </a:lnTo>
                <a:lnTo>
                  <a:pt x="11324838" y="11324839"/>
                </a:lnTo>
                <a:lnTo>
                  <a:pt x="0" y="11324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855586" y="-752455"/>
            <a:ext cx="8379516" cy="11931779"/>
            <a:chOff x="0" y="0"/>
            <a:chExt cx="11172689" cy="15909038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/>
            <a:srcRect l="22237" r="22237"/>
            <a:stretch>
              <a:fillRect/>
            </a:stretch>
          </p:blipFill>
          <p:spPr>
            <a:xfrm>
              <a:off x="0" y="0"/>
              <a:ext cx="11172689" cy="15909038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-2239817" y="5103882"/>
            <a:ext cx="13285161" cy="21819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24"/>
              </a:lnSpc>
            </a:pPr>
            <a:r>
              <a:rPr lang="en-US" sz="8900">
                <a:solidFill>
                  <a:srgbClr val="000000"/>
                </a:solidFill>
                <a:latin typeface="Libre Franklin Heavy"/>
              </a:rPr>
              <a:t>IMPACT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1817348" y="4755373"/>
            <a:ext cx="12862693" cy="1197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00"/>
              </a:lnSpc>
            </a:pPr>
            <a:r>
              <a:rPr lang="en-US" sz="8900">
                <a:solidFill>
                  <a:srgbClr val="000000"/>
                </a:solidFill>
                <a:latin typeface="Libre Franklin Heavy"/>
              </a:rPr>
              <a:t>REDUCE YOUR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07876" y="7403946"/>
            <a:ext cx="4710013" cy="388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58"/>
              </a:lnSpc>
              <a:spcBef>
                <a:spcPct val="0"/>
              </a:spcBef>
            </a:pPr>
            <a:r>
              <a:rPr lang="en-US" sz="2429" spc="82">
                <a:solidFill>
                  <a:srgbClr val="000000"/>
                </a:solidFill>
                <a:latin typeface="DM Serif Display"/>
              </a:rPr>
              <a:t>BY SUPPORTING LOCAL BRANDS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851357" y="9763945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430959" cy="10287000"/>
            <a:chOff x="0" y="0"/>
            <a:chExt cx="2483874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83874" cy="2709333"/>
            </a:xfrm>
            <a:custGeom>
              <a:avLst/>
              <a:gdLst/>
              <a:ahLst/>
              <a:cxnLst/>
              <a:rect l="l" t="t" r="r" b="b"/>
              <a:pathLst>
                <a:path w="2483874" h="2709333">
                  <a:moveTo>
                    <a:pt x="0" y="0"/>
                  </a:moveTo>
                  <a:lnTo>
                    <a:pt x="2483874" y="0"/>
                  </a:lnTo>
                  <a:lnTo>
                    <a:pt x="248387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2483874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98738" y="874162"/>
            <a:ext cx="7433482" cy="4269338"/>
          </a:xfrm>
          <a:custGeom>
            <a:avLst/>
            <a:gdLst/>
            <a:ahLst/>
            <a:cxnLst/>
            <a:rect l="l" t="t" r="r" b="b"/>
            <a:pathLst>
              <a:path w="7433482" h="4269338">
                <a:moveTo>
                  <a:pt x="0" y="0"/>
                </a:moveTo>
                <a:lnTo>
                  <a:pt x="7433483" y="0"/>
                </a:lnTo>
                <a:lnTo>
                  <a:pt x="7433483" y="4269338"/>
                </a:lnTo>
                <a:lnTo>
                  <a:pt x="0" y="42693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47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998738" y="5143500"/>
            <a:ext cx="7433482" cy="4269338"/>
          </a:xfrm>
          <a:custGeom>
            <a:avLst/>
            <a:gdLst/>
            <a:ahLst/>
            <a:cxnLst/>
            <a:rect l="l" t="t" r="r" b="b"/>
            <a:pathLst>
              <a:path w="7433482" h="4269338">
                <a:moveTo>
                  <a:pt x="0" y="0"/>
                </a:moveTo>
                <a:lnTo>
                  <a:pt x="7433483" y="0"/>
                </a:lnTo>
                <a:lnTo>
                  <a:pt x="7433483" y="4269338"/>
                </a:lnTo>
                <a:lnTo>
                  <a:pt x="0" y="426933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247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868037" y="2931287"/>
            <a:ext cx="5122944" cy="1326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10101"/>
              </a:lnSpc>
            </a:pPr>
            <a:r>
              <a:rPr lang="en-US" sz="9620">
                <a:solidFill>
                  <a:srgbClr val="000000"/>
                </a:solidFill>
                <a:latin typeface="League Spartan"/>
              </a:rPr>
              <a:t>Goals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0868037" y="5838913"/>
            <a:ext cx="5657826" cy="2568279"/>
            <a:chOff x="0" y="0"/>
            <a:chExt cx="7543768" cy="3424372"/>
          </a:xfrm>
        </p:grpSpPr>
        <p:sp>
          <p:nvSpPr>
            <p:cNvPr id="9" name="TextBox 9"/>
            <p:cNvSpPr txBox="1"/>
            <p:nvPr/>
          </p:nvSpPr>
          <p:spPr>
            <a:xfrm>
              <a:off x="0" y="-47625"/>
              <a:ext cx="7543768" cy="1389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9"/>
                </a:lnSpc>
              </a:pPr>
              <a:r>
                <a:rPr lang="en-US" sz="2006" spc="68">
                  <a:solidFill>
                    <a:srgbClr val="000000"/>
                  </a:solidFill>
                  <a:latin typeface="DM Serif Display"/>
                </a:rPr>
                <a:t>Create brand awareness and foster greater engagement among Arwen’s apparel followers on Instagram, Facebook, and Pinterest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2035005"/>
              <a:ext cx="7490662" cy="1389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09"/>
                </a:lnSpc>
              </a:pPr>
              <a:r>
                <a:rPr lang="en-US" sz="2006" spc="68">
                  <a:solidFill>
                    <a:srgbClr val="000000"/>
                  </a:solidFill>
                  <a:latin typeface="DM Serif Display"/>
                </a:rPr>
                <a:t>To attract potential new customers to our social media pages with the ultimate goal of directing traffic to Arwen’s social website</a:t>
              </a:r>
            </a:p>
          </p:txBody>
        </p:sp>
      </p:grpSp>
      <p:sp>
        <p:nvSpPr>
          <p:cNvPr id="11" name="AutoShape 11"/>
          <p:cNvSpPr/>
          <p:nvPr/>
        </p:nvSpPr>
        <p:spPr>
          <a:xfrm>
            <a:off x="10868037" y="5048123"/>
            <a:ext cx="5617996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Freeform 12"/>
          <p:cNvSpPr/>
          <p:nvPr/>
        </p:nvSpPr>
        <p:spPr>
          <a:xfrm rot="-9386017">
            <a:off x="7183926" y="-716393"/>
            <a:ext cx="12491166" cy="12491166"/>
          </a:xfrm>
          <a:custGeom>
            <a:avLst/>
            <a:gdLst/>
            <a:ahLst/>
            <a:cxnLst/>
            <a:rect l="l" t="t" r="r" b="b"/>
            <a:pathLst>
              <a:path w="12491166" h="12491166">
                <a:moveTo>
                  <a:pt x="0" y="0"/>
                </a:moveTo>
                <a:lnTo>
                  <a:pt x="12491166" y="0"/>
                </a:lnTo>
                <a:lnTo>
                  <a:pt x="12491166" y="12491166"/>
                </a:lnTo>
                <a:lnTo>
                  <a:pt x="0" y="12491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4851357" y="9763945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466072" y="942975"/>
            <a:ext cx="7560323" cy="0"/>
          </a:xfrm>
          <a:prstGeom prst="line">
            <a:avLst/>
          </a:prstGeom>
          <a:ln w="8572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418331" y="541977"/>
            <a:ext cx="8022217" cy="9230334"/>
            <a:chOff x="0" y="0"/>
            <a:chExt cx="10696290" cy="12307113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31176" r="10883"/>
            <a:stretch>
              <a:fillRect/>
            </a:stretch>
          </p:blipFill>
          <p:spPr>
            <a:xfrm>
              <a:off x="0" y="0"/>
              <a:ext cx="10696290" cy="12307113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-3175658" y="8051868"/>
            <a:ext cx="14104399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Objectives</a:t>
            </a:r>
          </a:p>
        </p:txBody>
      </p:sp>
      <p:sp>
        <p:nvSpPr>
          <p:cNvPr id="6" name="AutoShape 6"/>
          <p:cNvSpPr/>
          <p:nvPr/>
        </p:nvSpPr>
        <p:spPr>
          <a:xfrm>
            <a:off x="12358787" y="9431682"/>
            <a:ext cx="7560323" cy="0"/>
          </a:xfrm>
          <a:prstGeom prst="line">
            <a:avLst/>
          </a:prstGeom>
          <a:ln w="8572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7" name="Group 7"/>
          <p:cNvGrpSpPr/>
          <p:nvPr/>
        </p:nvGrpSpPr>
        <p:grpSpPr>
          <a:xfrm>
            <a:off x="8999096" y="4678213"/>
            <a:ext cx="3697096" cy="5094098"/>
            <a:chOff x="0" y="0"/>
            <a:chExt cx="4929461" cy="6792131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/>
            <a:srcRect l="25807" r="25807"/>
            <a:stretch>
              <a:fillRect/>
            </a:stretch>
          </p:blipFill>
          <p:spPr>
            <a:xfrm>
              <a:off x="0" y="0"/>
              <a:ext cx="4929461" cy="6792131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208423" y="541977"/>
            <a:ext cx="4322785" cy="6143515"/>
            <a:chOff x="0" y="0"/>
            <a:chExt cx="5763714" cy="8191353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/>
            <a:srcRect l="26545" r="26545"/>
            <a:stretch>
              <a:fillRect/>
            </a:stretch>
          </p:blipFill>
          <p:spPr>
            <a:xfrm>
              <a:off x="0" y="0"/>
              <a:ext cx="5763714" cy="8191353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8999096" y="2206448"/>
            <a:ext cx="3433767" cy="1894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Increase awareness and discussion about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Arwen's clothing by 20% in the next 6 months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426809" y="1187273"/>
            <a:ext cx="1410439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4"/>
              </a:lnSpc>
            </a:pPr>
            <a:r>
              <a:rPr lang="en-US" sz="6820">
                <a:solidFill>
                  <a:srgbClr val="000000"/>
                </a:solidFill>
                <a:latin typeface="League Spartan"/>
              </a:rPr>
              <a:t>01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84529" y="6847417"/>
            <a:ext cx="14104399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84"/>
              </a:lnSpc>
            </a:pPr>
            <a:r>
              <a:rPr lang="en-US" sz="6820">
                <a:solidFill>
                  <a:srgbClr val="000000"/>
                </a:solidFill>
                <a:latin typeface="League Spartan"/>
              </a:rPr>
              <a:t>02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465323" y="8028517"/>
            <a:ext cx="4076799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Drive a 10% increase in sales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within the next 12 months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851357" y="9763945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52734" y="285587"/>
            <a:ext cx="4171791" cy="8615525"/>
            <a:chOff x="0" y="0"/>
            <a:chExt cx="5562389" cy="1148736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43999"/>
            </a:blip>
            <a:srcRect l="13683" r="13683"/>
            <a:stretch>
              <a:fillRect/>
            </a:stretch>
          </p:blipFill>
          <p:spPr>
            <a:xfrm>
              <a:off x="0" y="0"/>
              <a:ext cx="5562389" cy="11487367"/>
            </a:xfrm>
            <a:prstGeom prst="rect">
              <a:avLst/>
            </a:prstGeom>
          </p:spPr>
        </p:pic>
      </p:grpSp>
      <p:sp>
        <p:nvSpPr>
          <p:cNvPr id="4" name="AutoShape 4"/>
          <p:cNvSpPr/>
          <p:nvPr/>
        </p:nvSpPr>
        <p:spPr>
          <a:xfrm>
            <a:off x="452771" y="9821465"/>
            <a:ext cx="17582531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5" name="Group 5"/>
          <p:cNvGrpSpPr/>
          <p:nvPr/>
        </p:nvGrpSpPr>
        <p:grpSpPr>
          <a:xfrm>
            <a:off x="4873413" y="285587"/>
            <a:ext cx="4370624" cy="8615525"/>
            <a:chOff x="0" y="0"/>
            <a:chExt cx="5827498" cy="11487367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>
              <a:alphaModFix amt="43999"/>
            </a:blip>
            <a:srcRect l="16463" r="17241" b="12878"/>
            <a:stretch>
              <a:fillRect/>
            </a:stretch>
          </p:blipFill>
          <p:spPr>
            <a:xfrm>
              <a:off x="0" y="0"/>
              <a:ext cx="5827498" cy="11487367"/>
            </a:xfrm>
            <a:prstGeom prst="rect">
              <a:avLst/>
            </a:prstGeom>
          </p:spPr>
        </p:pic>
      </p:grpSp>
      <p:grpSp>
        <p:nvGrpSpPr>
          <p:cNvPr id="7" name="Group 7"/>
          <p:cNvGrpSpPr/>
          <p:nvPr/>
        </p:nvGrpSpPr>
        <p:grpSpPr>
          <a:xfrm>
            <a:off x="9144000" y="285587"/>
            <a:ext cx="4425421" cy="8615525"/>
            <a:chOff x="0" y="0"/>
            <a:chExt cx="5900561" cy="11487367"/>
          </a:xfrm>
        </p:grpSpPr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3">
              <a:alphaModFix amt="43999"/>
            </a:blip>
            <a:srcRect l="11475" r="11475"/>
            <a:stretch>
              <a:fillRect/>
            </a:stretch>
          </p:blipFill>
          <p:spPr>
            <a:xfrm>
              <a:off x="0" y="0"/>
              <a:ext cx="5900561" cy="11487367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911515" y="285587"/>
            <a:ext cx="4023751" cy="8615525"/>
            <a:chOff x="0" y="0"/>
            <a:chExt cx="5365001" cy="11487367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alphaModFix amt="43999"/>
            </a:blip>
            <a:srcRect l="31453" r="37391"/>
            <a:stretch>
              <a:fillRect/>
            </a:stretch>
          </p:blipFill>
          <p:spPr>
            <a:xfrm>
              <a:off x="0" y="0"/>
              <a:ext cx="5365001" cy="11487367"/>
            </a:xfrm>
            <a:prstGeom prst="rect">
              <a:avLst/>
            </a:prstGeom>
          </p:spPr>
        </p:pic>
      </p:grpSp>
      <p:sp>
        <p:nvSpPr>
          <p:cNvPr id="11" name="Freeform 11"/>
          <p:cNvSpPr/>
          <p:nvPr/>
        </p:nvSpPr>
        <p:spPr>
          <a:xfrm>
            <a:off x="12385411" y="7187434"/>
            <a:ext cx="5902589" cy="2634031"/>
          </a:xfrm>
          <a:custGeom>
            <a:avLst/>
            <a:gdLst/>
            <a:ahLst/>
            <a:cxnLst/>
            <a:rect l="l" t="t" r="r" b="b"/>
            <a:pathLst>
              <a:path w="5902589" h="2634031">
                <a:moveTo>
                  <a:pt x="0" y="0"/>
                </a:moveTo>
                <a:lnTo>
                  <a:pt x="5902589" y="0"/>
                </a:lnTo>
                <a:lnTo>
                  <a:pt x="5902589" y="2634031"/>
                </a:lnTo>
                <a:lnTo>
                  <a:pt x="0" y="26340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352734" y="3319895"/>
            <a:ext cx="17482494" cy="266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9"/>
              </a:lnSpc>
            </a:pPr>
            <a:r>
              <a:rPr lang="en-US" sz="9620">
                <a:solidFill>
                  <a:srgbClr val="000000"/>
                </a:solidFill>
                <a:latin typeface="League Spartan"/>
              </a:rPr>
              <a:t>WHERE SUSTAINABILITY MEETS DURABILITY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284506" y="7962900"/>
            <a:ext cx="14104399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USP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98063" y="1610349"/>
            <a:ext cx="5974473" cy="7410327"/>
            <a:chOff x="0" y="0"/>
            <a:chExt cx="7965965" cy="9880437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16235" t="33557" r="14716" b="2211"/>
            <a:stretch>
              <a:fillRect/>
            </a:stretch>
          </p:blipFill>
          <p:spPr>
            <a:xfrm>
              <a:off x="0" y="0"/>
              <a:ext cx="7965965" cy="9880437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464415" y="1584890"/>
            <a:ext cx="9245789" cy="3624061"/>
            <a:chOff x="0" y="0"/>
            <a:chExt cx="12327719" cy="4832081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9692" b="54242"/>
            <a:stretch>
              <a:fillRect/>
            </a:stretch>
          </p:blipFill>
          <p:spPr>
            <a:xfrm>
              <a:off x="0" y="0"/>
              <a:ext cx="12327719" cy="4832081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8464415" y="5507276"/>
            <a:ext cx="9245789" cy="3624061"/>
            <a:chOff x="0" y="0"/>
            <a:chExt cx="12327719" cy="4832081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48049" b="25884"/>
            <a:stretch>
              <a:fillRect/>
            </a:stretch>
          </p:blipFill>
          <p:spPr>
            <a:xfrm>
              <a:off x="0" y="0"/>
              <a:ext cx="12327719" cy="4832081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-1094852" y="9785699"/>
            <a:ext cx="20409203" cy="0"/>
          </a:xfrm>
          <a:prstGeom prst="line">
            <a:avLst/>
          </a:prstGeom>
          <a:ln w="10477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1759042" y="426236"/>
            <a:ext cx="21073393" cy="0"/>
          </a:xfrm>
          <a:prstGeom prst="line">
            <a:avLst/>
          </a:prstGeom>
          <a:ln w="10477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 rot="5400000">
            <a:off x="3144701" y="4414838"/>
            <a:ext cx="8671348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131114"/>
                </a:solidFill>
                <a:latin typeface="League Spartan"/>
              </a:rPr>
              <a:t>AUDIENCE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6095" y="6742237"/>
            <a:ext cx="19127366" cy="3544763"/>
            <a:chOff x="0" y="0"/>
            <a:chExt cx="5037660" cy="933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037660" cy="933600"/>
            </a:xfrm>
            <a:custGeom>
              <a:avLst/>
              <a:gdLst/>
              <a:ahLst/>
              <a:cxnLst/>
              <a:rect l="l" t="t" r="r" b="b"/>
              <a:pathLst>
                <a:path w="5037660" h="933600">
                  <a:moveTo>
                    <a:pt x="0" y="0"/>
                  </a:moveTo>
                  <a:lnTo>
                    <a:pt x="5037660" y="0"/>
                  </a:lnTo>
                  <a:lnTo>
                    <a:pt x="5037660" y="933600"/>
                  </a:lnTo>
                  <a:lnTo>
                    <a:pt x="0" y="9336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5037660" cy="990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1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913106" y="2412431"/>
            <a:ext cx="14588965" cy="4329806"/>
            <a:chOff x="0" y="0"/>
            <a:chExt cx="19451953" cy="5773075"/>
          </a:xfrm>
        </p:grpSpPr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2"/>
            <a:srcRect t="9687" b="9687"/>
            <a:stretch>
              <a:fillRect/>
            </a:stretch>
          </p:blipFill>
          <p:spPr>
            <a:xfrm>
              <a:off x="0" y="0"/>
              <a:ext cx="4770669" cy="5773075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t="9876" b="9498"/>
            <a:stretch>
              <a:fillRect/>
            </a:stretch>
          </p:blipFill>
          <p:spPr>
            <a:xfrm>
              <a:off x="4893761" y="0"/>
              <a:ext cx="4770669" cy="5773075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4"/>
            <a:srcRect t="9876" b="9498"/>
            <a:stretch>
              <a:fillRect/>
            </a:stretch>
          </p:blipFill>
          <p:spPr>
            <a:xfrm>
              <a:off x="9787523" y="0"/>
              <a:ext cx="4770669" cy="5773075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t="9687" b="9687"/>
            <a:stretch>
              <a:fillRect/>
            </a:stretch>
          </p:blipFill>
          <p:spPr>
            <a:xfrm>
              <a:off x="14681284" y="0"/>
              <a:ext cx="4770669" cy="5773075"/>
            </a:xfrm>
            <a:prstGeom prst="rect">
              <a:avLst/>
            </a:prstGeom>
          </p:spPr>
        </p:pic>
      </p:grpSp>
      <p:sp>
        <p:nvSpPr>
          <p:cNvPr id="10" name="Freeform 10"/>
          <p:cNvSpPr/>
          <p:nvPr/>
        </p:nvSpPr>
        <p:spPr>
          <a:xfrm>
            <a:off x="443639" y="142845"/>
            <a:ext cx="17400721" cy="1771710"/>
          </a:xfrm>
          <a:custGeom>
            <a:avLst/>
            <a:gdLst/>
            <a:ahLst/>
            <a:cxnLst/>
            <a:rect l="l" t="t" r="r" b="b"/>
            <a:pathLst>
              <a:path w="17400721" h="1771710">
                <a:moveTo>
                  <a:pt x="0" y="0"/>
                </a:moveTo>
                <a:lnTo>
                  <a:pt x="17400722" y="0"/>
                </a:lnTo>
                <a:lnTo>
                  <a:pt x="17400722" y="1771710"/>
                </a:lnTo>
                <a:lnTo>
                  <a:pt x="0" y="17717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977221" y="230475"/>
            <a:ext cx="14524849" cy="181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</a:pPr>
            <a:r>
              <a:rPr lang="en-US" sz="6000">
                <a:solidFill>
                  <a:srgbClr val="000000"/>
                </a:solidFill>
                <a:latin typeface="League Spartan"/>
              </a:rPr>
              <a:t>25-40 year female and their online usage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13461" y="7085137"/>
            <a:ext cx="2792677" cy="15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The 25-40 age group is the most active in online shopping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45205" y="6973981"/>
            <a:ext cx="2792677" cy="2275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Women are slightly more active on social media than men, particularly in the 25-40 age group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9876107" y="6973981"/>
            <a:ext cx="2792677" cy="15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25-40 age group being the largest demographic of social media users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709394" y="6973981"/>
            <a:ext cx="2792677" cy="265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25-40 age group care about sustainability more than anyone else and search about it online too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9919610" y="9620915"/>
            <a:ext cx="8160841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Source: Fashion and Apparel Industry Statistics in Canada. Made in CA Report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87246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771453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28700" y="3511982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28700" y="43540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>
            <a:off x="1028700" y="51922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7" name="TextBox 7"/>
          <p:cNvSpPr txBox="1"/>
          <p:nvPr/>
        </p:nvSpPr>
        <p:spPr>
          <a:xfrm>
            <a:off x="1000086" y="5401801"/>
            <a:ext cx="5444618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Concerned about environmental impact </a:t>
            </a:r>
          </a:p>
        </p:txBody>
      </p:sp>
      <p:sp>
        <p:nvSpPr>
          <p:cNvPr id="8" name="AutoShape 8"/>
          <p:cNvSpPr/>
          <p:nvPr/>
        </p:nvSpPr>
        <p:spPr>
          <a:xfrm>
            <a:off x="1028700" y="60304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075038" y="3838277"/>
            <a:ext cx="5444618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Moderate to high disposable income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661" y="4475844"/>
            <a:ext cx="6897730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From diverse occupations, ranging from corporate professionals to freelancers and entrepreneurs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869585" y="3093834"/>
            <a:ext cx="1810302" cy="297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19"/>
              </a:lnSpc>
            </a:pPr>
            <a:r>
              <a:rPr lang="en-US" sz="2319">
                <a:solidFill>
                  <a:srgbClr val="FFFFFF"/>
                </a:solidFill>
                <a:latin typeface="DM Serif Display"/>
              </a:rPr>
              <a:t>Demographic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69585" y="3935844"/>
            <a:ext cx="1810302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Demographic</a:t>
            </a:r>
          </a:p>
          <a:p>
            <a:pPr algn="r">
              <a:lnSpc>
                <a:spcPts val="2330"/>
              </a:lnSpc>
            </a:pPr>
            <a:endParaRPr lang="en-US" sz="2330">
              <a:solidFill>
                <a:srgbClr val="FFFFFF"/>
              </a:solidFill>
              <a:latin typeface="DM Serif Display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8869585" y="4777914"/>
            <a:ext cx="1810302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Demographic</a:t>
            </a:r>
          </a:p>
          <a:p>
            <a:pPr algn="r">
              <a:lnSpc>
                <a:spcPts val="2330"/>
              </a:lnSpc>
            </a:pPr>
            <a:endParaRPr lang="en-US" sz="2330">
              <a:solidFill>
                <a:srgbClr val="FFFFFF"/>
              </a:solidFill>
              <a:latin typeface="DM Serif Display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8869585" y="5620876"/>
            <a:ext cx="1810302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Demographic</a:t>
            </a:r>
          </a:p>
          <a:p>
            <a:pPr algn="r">
              <a:lnSpc>
                <a:spcPts val="2330"/>
              </a:lnSpc>
            </a:pPr>
            <a:endParaRPr lang="en-US" sz="2330">
              <a:solidFill>
                <a:srgbClr val="FFFFFF"/>
              </a:solidFill>
              <a:latin typeface="DM Serif Display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8581426" y="6461108"/>
            <a:ext cx="2098461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Psychographic</a:t>
            </a:r>
          </a:p>
        </p:txBody>
      </p:sp>
      <p:sp>
        <p:nvSpPr>
          <p:cNvPr id="16" name="AutoShape 16"/>
          <p:cNvSpPr/>
          <p:nvPr/>
        </p:nvSpPr>
        <p:spPr>
          <a:xfrm>
            <a:off x="1028661" y="9253538"/>
            <a:ext cx="1623063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TextBox 17"/>
          <p:cNvSpPr txBox="1"/>
          <p:nvPr/>
        </p:nvSpPr>
        <p:spPr>
          <a:xfrm>
            <a:off x="243480" y="601091"/>
            <a:ext cx="12459598" cy="1346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389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Target Audience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10968046" y="-276988"/>
            <a:ext cx="6291254" cy="8844193"/>
            <a:chOff x="0" y="0"/>
            <a:chExt cx="8388339" cy="11792257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/>
            <a:srcRect l="14432" r="14432"/>
            <a:stretch>
              <a:fillRect/>
            </a:stretch>
          </p:blipFill>
          <p:spPr>
            <a:xfrm>
              <a:off x="0" y="0"/>
              <a:ext cx="8388339" cy="11792257"/>
            </a:xfrm>
            <a:prstGeom prst="rect">
              <a:avLst/>
            </a:prstGeom>
          </p:spPr>
        </p:pic>
      </p:grpSp>
      <p:sp>
        <p:nvSpPr>
          <p:cNvPr id="20" name="AutoShape 20"/>
          <p:cNvSpPr/>
          <p:nvPr/>
        </p:nvSpPr>
        <p:spPr>
          <a:xfrm>
            <a:off x="1075038" y="8557680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1" name="TextBox 21"/>
          <p:cNvSpPr txBox="1"/>
          <p:nvPr/>
        </p:nvSpPr>
        <p:spPr>
          <a:xfrm>
            <a:off x="1075038" y="2738425"/>
            <a:ext cx="6897730" cy="897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Women aged 25-40, residing in and</a:t>
            </a:r>
          </a:p>
          <a:p>
            <a:pPr>
              <a:lnSpc>
                <a:spcPts val="2330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 near British Columbia</a:t>
            </a:r>
          </a:p>
          <a:p>
            <a:pPr>
              <a:lnSpc>
                <a:spcPts val="2330"/>
              </a:lnSpc>
            </a:pPr>
            <a:endParaRPr lang="en-US" sz="2330" spc="79">
              <a:solidFill>
                <a:srgbClr val="FFFFFF"/>
              </a:solidFill>
              <a:latin typeface="DM Serif Display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055988" y="6165833"/>
            <a:ext cx="5444618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Seek high-quality, durable products at affordable prices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661" y="7082011"/>
            <a:ext cx="5444618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Actively use social media, especially Instagram and Facebook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5988" y="7885981"/>
            <a:ext cx="5444618" cy="602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Appreciate authenticity and transparency, rely on research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725505" y="7167736"/>
            <a:ext cx="2098461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Psychographic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8581427" y="7946179"/>
            <a:ext cx="2221422" cy="376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 dirty="0">
                <a:solidFill>
                  <a:srgbClr val="FFFFFF"/>
                </a:solidFill>
                <a:latin typeface="DM Serif Display"/>
              </a:rPr>
              <a:t>Psychographic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9" t="-47154" r="-2735" b="-42292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3993131" y="2346815"/>
            <a:ext cx="12883037" cy="3894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00"/>
              </a:lnSpc>
            </a:pPr>
            <a:r>
              <a:rPr lang="en-US" sz="9630">
                <a:solidFill>
                  <a:srgbClr val="000000"/>
                </a:solidFill>
                <a:latin typeface="League Spartan"/>
              </a:rPr>
              <a:t>ECO-CONSCIOUS ELISHA</a:t>
            </a:r>
          </a:p>
          <a:p>
            <a:pPr algn="ctr">
              <a:lnSpc>
                <a:spcPts val="9720"/>
              </a:lnSpc>
            </a:pPr>
            <a:endParaRPr lang="en-US" sz="9630">
              <a:solidFill>
                <a:srgbClr val="000000"/>
              </a:solidFill>
              <a:latin typeface="League Spartan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875769" y="7381499"/>
            <a:ext cx="6583431" cy="2919243"/>
            <a:chOff x="0" y="0"/>
            <a:chExt cx="1733908" cy="76885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733908" cy="768854"/>
            </a:xfrm>
            <a:custGeom>
              <a:avLst/>
              <a:gdLst/>
              <a:ahLst/>
              <a:cxnLst/>
              <a:rect l="l" t="t" r="r" b="b"/>
              <a:pathLst>
                <a:path w="1733908" h="768854">
                  <a:moveTo>
                    <a:pt x="0" y="0"/>
                  </a:moveTo>
                  <a:lnTo>
                    <a:pt x="1733908" y="0"/>
                  </a:lnTo>
                  <a:lnTo>
                    <a:pt x="1733908" y="768854"/>
                  </a:lnTo>
                  <a:lnTo>
                    <a:pt x="0" y="768854"/>
                  </a:lnTo>
                  <a:close/>
                </a:path>
              </a:pathLst>
            </a:custGeom>
            <a:solidFill>
              <a:srgbClr val="000000"/>
            </a:solidFill>
            <a:ln w="1905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66675"/>
              <a:ext cx="1733908" cy="8355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229402" y="7639533"/>
            <a:ext cx="12459598" cy="2661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389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Buyer </a:t>
            </a:r>
          </a:p>
          <a:p>
            <a:pPr algn="just">
              <a:lnSpc>
                <a:spcPts val="10389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Persona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2941632" cy="8229600"/>
          </a:xfrm>
          <a:custGeom>
            <a:avLst/>
            <a:gdLst/>
            <a:ahLst/>
            <a:cxnLst/>
            <a:rect l="l" t="t" r="r" b="b"/>
            <a:pathLst>
              <a:path w="2941632" h="8229600">
                <a:moveTo>
                  <a:pt x="0" y="0"/>
                </a:moveTo>
                <a:lnTo>
                  <a:pt x="2941632" y="0"/>
                </a:lnTo>
                <a:lnTo>
                  <a:pt x="2941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264" r="-472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41632" y="1028700"/>
            <a:ext cx="2941632" cy="8229600"/>
          </a:xfrm>
          <a:custGeom>
            <a:avLst/>
            <a:gdLst/>
            <a:ahLst/>
            <a:cxnLst/>
            <a:rect l="l" t="t" r="r" b="b"/>
            <a:pathLst>
              <a:path w="2941632" h="8229600">
                <a:moveTo>
                  <a:pt x="0" y="0"/>
                </a:moveTo>
                <a:lnTo>
                  <a:pt x="2941632" y="0"/>
                </a:lnTo>
                <a:lnTo>
                  <a:pt x="2941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981" r="-5812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1738266" y="2735317"/>
            <a:ext cx="3874695" cy="6522983"/>
            <a:chOff x="0" y="0"/>
            <a:chExt cx="5166260" cy="8697311"/>
          </a:xfrm>
        </p:grpSpPr>
        <p:sp>
          <p:nvSpPr>
            <p:cNvPr id="5" name="TextBox 5"/>
            <p:cNvSpPr txBox="1"/>
            <p:nvPr/>
          </p:nvSpPr>
          <p:spPr>
            <a:xfrm>
              <a:off x="0" y="1092720"/>
              <a:ext cx="5166260" cy="76045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Values and Beliefs: Prioritizes environmental consciousness, seeks eco-friendly and cruelty-free products.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Lifestyle: Leads a busy lifestyle, values convenience, relies on packed vegan meals.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Interests: Interested in fashion, enjoys versatile and affordable clothing options.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Behaviors: Active on Instagram and Pinterest, follows eco-friendly fashion influencers.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5166260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BF8"/>
                  </a:solidFill>
                  <a:latin typeface="Kollektif Italics"/>
                </a:rPr>
                <a:t>PSYCHOGRAPHICS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77304" y="4386882"/>
            <a:ext cx="3874695" cy="5294258"/>
            <a:chOff x="0" y="0"/>
            <a:chExt cx="5166260" cy="7059011"/>
          </a:xfrm>
        </p:grpSpPr>
        <p:sp>
          <p:nvSpPr>
            <p:cNvPr id="8" name="TextBox 8"/>
            <p:cNvSpPr txBox="1"/>
            <p:nvPr/>
          </p:nvSpPr>
          <p:spPr>
            <a:xfrm>
              <a:off x="0" y="1092720"/>
              <a:ext cx="5166260" cy="5966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Name: Elisha Walter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Age: 27 years old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Location: Kamloops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Income Level: Earns 19 CAD per hour, works 40 hours a week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Occupation: Food Safety Delivery Manager at Fresh Street Market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Marital Status: Married with a two-year-old baby girl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5166260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 u="none" strike="noStrike">
                  <a:solidFill>
                    <a:srgbClr val="FFFBF8"/>
                  </a:solidFill>
                  <a:latin typeface="Kollektif Italics"/>
                </a:rPr>
                <a:t>DEMOGRAPHICS</a:t>
              </a: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477659" y="594312"/>
            <a:ext cx="8192276" cy="2254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29"/>
              </a:lnSpc>
            </a:pPr>
            <a:r>
              <a:rPr lang="en-US" sz="8026" spc="730">
                <a:solidFill>
                  <a:srgbClr val="000000"/>
                </a:solidFill>
                <a:latin typeface="League Spartan"/>
              </a:rPr>
              <a:t>Company Overview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7346000" y="4148896"/>
            <a:ext cx="9913300" cy="5612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Arwen William in 2004, observed the growing interest in </a:t>
            </a:r>
          </a:p>
          <a:p>
            <a:pPr>
              <a:lnSpc>
                <a:spcPts val="4062"/>
              </a:lnSpc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        eco-friendly option</a:t>
            </a:r>
          </a:p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Drawing inspiration from Canada's rich tradition of high-quality manufacturing, she seized the opportunity to start an eco-friendly boutique called Arwen's Apparel</a:t>
            </a:r>
          </a:p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Arwen's Apparel is a 95% locally made British Columbia brand</a:t>
            </a:r>
          </a:p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With its garments crafted from bamboo trees, ensuring full sustainability</a:t>
            </a:r>
          </a:p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Arwen’s Apparel expanded their offerings to include finely handcrafted jewelry at their studio in Downtown Kamloops, BC</a:t>
            </a:r>
          </a:p>
          <a:p>
            <a:pPr marL="504027" lvl="1" indent="-252014">
              <a:lnSpc>
                <a:spcPts val="4062"/>
              </a:lnSpc>
              <a:buFont typeface="Arial"/>
              <a:buChar char="•"/>
            </a:pPr>
            <a:r>
              <a:rPr lang="en-US" sz="2334" spc="79">
                <a:solidFill>
                  <a:srgbClr val="000000"/>
                </a:solidFill>
                <a:latin typeface="DM Serif Display"/>
              </a:rPr>
              <a:t>Customer comfort is their priority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100439" y="3287050"/>
            <a:ext cx="8192276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200"/>
              </a:lnSpc>
            </a:pPr>
            <a:endParaRPr/>
          </a:p>
        </p:txBody>
      </p:sp>
      <p:grpSp>
        <p:nvGrpSpPr>
          <p:cNvPr id="5" name="Group 5"/>
          <p:cNvGrpSpPr/>
          <p:nvPr/>
        </p:nvGrpSpPr>
        <p:grpSpPr>
          <a:xfrm>
            <a:off x="-4203157" y="-220132"/>
            <a:ext cx="11549157" cy="10727265"/>
            <a:chOff x="0" y="0"/>
            <a:chExt cx="3992527" cy="370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992527" cy="3708400"/>
            </a:xfrm>
            <a:custGeom>
              <a:avLst/>
              <a:gdLst/>
              <a:ahLst/>
              <a:cxnLst/>
              <a:rect l="l" t="t" r="r" b="b"/>
              <a:pathLst>
                <a:path w="3992527" h="3708400">
                  <a:moveTo>
                    <a:pt x="2994395" y="0"/>
                  </a:moveTo>
                  <a:lnTo>
                    <a:pt x="998132" y="0"/>
                  </a:lnTo>
                  <a:lnTo>
                    <a:pt x="0" y="1854200"/>
                  </a:lnTo>
                  <a:lnTo>
                    <a:pt x="998132" y="3708400"/>
                  </a:lnTo>
                  <a:lnTo>
                    <a:pt x="2994396" y="3708400"/>
                  </a:lnTo>
                  <a:lnTo>
                    <a:pt x="3992527" y="1854200"/>
                  </a:lnTo>
                  <a:close/>
                </a:path>
              </a:pathLst>
            </a:custGeom>
            <a:blipFill>
              <a:blip r:embed="rId2"/>
              <a:stretch>
                <a:fillRect l="-3630" r="-3630" b="-15479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 rot="-5400000">
            <a:off x="13144500" y="4372374"/>
            <a:ext cx="10287000" cy="1542251"/>
            <a:chOff x="0" y="0"/>
            <a:chExt cx="35832548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7841327" y="3294035"/>
            <a:ext cx="8192276" cy="49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879"/>
              </a:lnSpc>
            </a:pPr>
            <a:r>
              <a:rPr lang="en-US" sz="3526" spc="320">
                <a:solidFill>
                  <a:srgbClr val="000000"/>
                </a:solidFill>
                <a:latin typeface="League Spartan"/>
              </a:rPr>
              <a:t>The Bamboo Clothing Store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573797" y="10045443"/>
            <a:ext cx="5132066" cy="413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35"/>
              </a:lnSpc>
              <a:spcBef>
                <a:spcPct val="0"/>
              </a:spcBef>
            </a:pPr>
            <a:r>
              <a:rPr lang="en-US" sz="1635" spc="148">
                <a:solidFill>
                  <a:srgbClr val="000000"/>
                </a:solidFill>
                <a:latin typeface="DM Serif Display"/>
              </a:rPr>
              <a:t>Source- Arwen’s Apparel Facebook page,  AI generated image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028700"/>
            <a:ext cx="2941632" cy="8229600"/>
          </a:xfrm>
          <a:custGeom>
            <a:avLst/>
            <a:gdLst/>
            <a:ahLst/>
            <a:cxnLst/>
            <a:rect l="l" t="t" r="r" b="b"/>
            <a:pathLst>
              <a:path w="2941632" h="8229600">
                <a:moveTo>
                  <a:pt x="0" y="0"/>
                </a:moveTo>
                <a:lnTo>
                  <a:pt x="2941632" y="0"/>
                </a:lnTo>
                <a:lnTo>
                  <a:pt x="2941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264" r="-4724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941632" y="1028700"/>
            <a:ext cx="2941632" cy="8229600"/>
          </a:xfrm>
          <a:custGeom>
            <a:avLst/>
            <a:gdLst/>
            <a:ahLst/>
            <a:cxnLst/>
            <a:rect l="l" t="t" r="r" b="b"/>
            <a:pathLst>
              <a:path w="2941632" h="8229600">
                <a:moveTo>
                  <a:pt x="0" y="0"/>
                </a:moveTo>
                <a:lnTo>
                  <a:pt x="2941632" y="0"/>
                </a:lnTo>
                <a:lnTo>
                  <a:pt x="294163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2981" r="-58126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0170454" y="2826625"/>
            <a:ext cx="3874695" cy="4608458"/>
            <a:chOff x="0" y="0"/>
            <a:chExt cx="5166260" cy="6144611"/>
          </a:xfrm>
        </p:grpSpPr>
        <p:sp>
          <p:nvSpPr>
            <p:cNvPr id="5" name="TextBox 5"/>
            <p:cNvSpPr txBox="1"/>
            <p:nvPr/>
          </p:nvSpPr>
          <p:spPr>
            <a:xfrm>
              <a:off x="0" y="2362720"/>
              <a:ext cx="5166260" cy="3781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Online Engagement: Prefers buying from local stores online.</a:t>
              </a:r>
            </a:p>
            <a:p>
              <a:pPr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FFF"/>
                  </a:solidFill>
                  <a:latin typeface="DM Serif Display Italics"/>
                </a:rPr>
                <a:t>Social Media: Engages with brands and discovers new products on Instagram.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endParaRPr lang="en-US" sz="2330" u="none" strike="noStrike">
                <a:solidFill>
                  <a:srgbClr val="FFFFFF"/>
                </a:solidFill>
                <a:latin typeface="DM Serif Display Italics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85725"/>
              <a:ext cx="5166260" cy="186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BF8"/>
                  </a:solidFill>
                  <a:latin typeface="Kollektif Italics"/>
                </a:rPr>
                <a:t>PREFERRED COMMUNICATION CHANNELS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158260" y="290994"/>
            <a:ext cx="3874695" cy="5703833"/>
            <a:chOff x="0" y="0"/>
            <a:chExt cx="5166260" cy="7605111"/>
          </a:xfrm>
        </p:grpSpPr>
        <p:sp>
          <p:nvSpPr>
            <p:cNvPr id="8" name="TextBox 8"/>
            <p:cNvSpPr txBox="1"/>
            <p:nvPr/>
          </p:nvSpPr>
          <p:spPr>
            <a:xfrm>
              <a:off x="0" y="1092720"/>
              <a:ext cx="5166260" cy="6512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BF8"/>
                  </a:solidFill>
                  <a:latin typeface="DM Serif Display Italics"/>
                </a:rPr>
                <a:t>Career: Aims to work as a food safety officer in a multinational corporation.</a:t>
              </a:r>
            </a:p>
            <a:p>
              <a:pPr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BF8"/>
                  </a:solidFill>
                  <a:latin typeface="DM Serif Display Italics"/>
                </a:rPr>
                <a:t>Family: Wants to send her daughter to the best school in Kamloops and educate her about sustainable living.</a:t>
              </a:r>
            </a:p>
            <a:p>
              <a:pPr algn="l">
                <a:lnSpc>
                  <a:spcPts val="3262"/>
                </a:lnSpc>
                <a:spcBef>
                  <a:spcPct val="0"/>
                </a:spcBef>
              </a:pPr>
              <a:r>
                <a:rPr lang="en-US" sz="2330" u="none" strike="noStrike">
                  <a:solidFill>
                    <a:srgbClr val="FFFBF8"/>
                  </a:solidFill>
                  <a:latin typeface="DM Serif Display Italics"/>
                </a:rPr>
                <a:t>Personal: Aims to incorporate sustainable practices into her daily life and build an eco-friendly wardrobe.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endParaRPr lang="en-US" sz="2330" u="none" strike="noStrike">
                <a:solidFill>
                  <a:srgbClr val="FFFBF8"/>
                </a:solidFill>
                <a:latin typeface="DM Serif Display Itali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85725"/>
              <a:ext cx="5166260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BF8"/>
                  </a:solidFill>
                  <a:latin typeface="Kollektif Italics"/>
                </a:rPr>
                <a:t>GOALS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182647" y="4583167"/>
            <a:ext cx="3874695" cy="5703833"/>
            <a:chOff x="0" y="0"/>
            <a:chExt cx="5166260" cy="7605111"/>
          </a:xfrm>
        </p:grpSpPr>
        <p:sp>
          <p:nvSpPr>
            <p:cNvPr id="11" name="TextBox 11"/>
            <p:cNvSpPr txBox="1"/>
            <p:nvPr/>
          </p:nvSpPr>
          <p:spPr>
            <a:xfrm>
              <a:off x="0" y="1092720"/>
              <a:ext cx="5166260" cy="65123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62"/>
                </a:lnSpc>
              </a:pPr>
              <a:r>
                <a:rPr lang="en-US" sz="2330">
                  <a:solidFill>
                    <a:srgbClr val="FFFFFF"/>
                  </a:solidFill>
                  <a:latin typeface="DM Serif Display Semi-Bold Italics"/>
                </a:rPr>
                <a:t>Investment:</a:t>
              </a:r>
              <a:r>
                <a:rPr lang="en-US" sz="2330">
                  <a:solidFill>
                    <a:srgbClr val="FFFFFF"/>
                  </a:solidFill>
                  <a:latin typeface="DM Serif Display Italics"/>
                </a:rPr>
                <a:t> Willing to invest in high-quality, ethically made clothing.</a:t>
              </a:r>
            </a:p>
            <a:p>
              <a:pPr>
                <a:lnSpc>
                  <a:spcPts val="3262"/>
                </a:lnSpc>
              </a:pPr>
              <a:r>
                <a:rPr lang="en-US" sz="2330">
                  <a:solidFill>
                    <a:srgbClr val="FFFFFF"/>
                  </a:solidFill>
                  <a:latin typeface="DM Serif Display Semi-Bold Italics"/>
                </a:rPr>
                <a:t>Affordability:</a:t>
              </a:r>
              <a:r>
                <a:rPr lang="en-US" sz="2330">
                  <a:solidFill>
                    <a:srgbClr val="FFFFFF"/>
                  </a:solidFill>
                  <a:latin typeface="DM Serif Display Italics"/>
                </a:rPr>
                <a:t> Seeks affordable prices due to frequent fashion updates.</a:t>
              </a:r>
            </a:p>
            <a:p>
              <a:pPr>
                <a:lnSpc>
                  <a:spcPts val="3262"/>
                </a:lnSpc>
              </a:pPr>
              <a:r>
                <a:rPr lang="en-US" sz="2330">
                  <a:solidFill>
                    <a:srgbClr val="FFFFFF"/>
                  </a:solidFill>
                  <a:latin typeface="DM Serif Display Semi-Bold Italics"/>
                </a:rPr>
                <a:t>Transparency:</a:t>
              </a:r>
              <a:r>
                <a:rPr lang="en-US" sz="2330">
                  <a:solidFill>
                    <a:srgbClr val="FFFFFF"/>
                  </a:solidFill>
                  <a:latin typeface="DM Serif Display Italics"/>
                </a:rPr>
                <a:t> Values transparent and ethical brands prioritizing sustainability and social responsibility.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endParaRPr lang="en-US" sz="2330">
                <a:solidFill>
                  <a:srgbClr val="FFFFFF"/>
                </a:solidFill>
                <a:latin typeface="DM Serif Display Itali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5166260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BF8"/>
                  </a:solidFill>
                  <a:latin typeface="Kollektif Italics"/>
                </a:rPr>
                <a:t>BUYING PREFERENCES</a:t>
              </a:r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100623" y="98898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661" y="9253538"/>
            <a:ext cx="16230639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3" name="Group 3"/>
          <p:cNvGrpSpPr/>
          <p:nvPr/>
        </p:nvGrpSpPr>
        <p:grpSpPr>
          <a:xfrm>
            <a:off x="1028661" y="-276988"/>
            <a:ext cx="8115339" cy="9254300"/>
            <a:chOff x="0" y="0"/>
            <a:chExt cx="10820452" cy="12339067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6126" r="6126"/>
            <a:stretch>
              <a:fillRect/>
            </a:stretch>
          </p:blipFill>
          <p:spPr>
            <a:xfrm>
              <a:off x="0" y="0"/>
              <a:ext cx="10820452" cy="12339067"/>
            </a:xfrm>
            <a:prstGeom prst="rect">
              <a:avLst/>
            </a:prstGeom>
          </p:spPr>
        </p:pic>
      </p:grpSp>
      <p:sp>
        <p:nvSpPr>
          <p:cNvPr id="5" name="AutoShape 5"/>
          <p:cNvSpPr/>
          <p:nvPr/>
        </p:nvSpPr>
        <p:spPr>
          <a:xfrm rot="-5400000">
            <a:off x="-767081" y="7973931"/>
            <a:ext cx="2549688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 rot="5400000">
            <a:off x="8994763" y="2455651"/>
            <a:ext cx="8671348" cy="4371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131114"/>
                </a:solidFill>
                <a:latin typeface="League Spartan"/>
              </a:rPr>
              <a:t>A DAY IN THE LIFE OF ELISHA</a:t>
            </a:r>
          </a:p>
        </p:txBody>
      </p:sp>
      <p:grpSp>
        <p:nvGrpSpPr>
          <p:cNvPr id="7" name="Group 7"/>
          <p:cNvGrpSpPr/>
          <p:nvPr/>
        </p:nvGrpSpPr>
        <p:grpSpPr>
          <a:xfrm rot="-5400000">
            <a:off x="13144500" y="4372374"/>
            <a:ext cx="10287000" cy="1542251"/>
            <a:chOff x="0" y="0"/>
            <a:chExt cx="35832548" cy="5372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sp>
        <p:nvSpPr>
          <p:cNvPr id="9" name="TextBox 9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01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13144500" y="4372374"/>
            <a:ext cx="10287000" cy="1542251"/>
            <a:chOff x="0" y="0"/>
            <a:chExt cx="35832548" cy="53721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832548" cy="5372100"/>
            </a:xfrm>
            <a:custGeom>
              <a:avLst/>
              <a:gdLst/>
              <a:ahLst/>
              <a:cxnLst/>
              <a:rect l="l" t="t" r="r" b="b"/>
              <a:pathLst>
                <a:path w="35832548" h="5372100">
                  <a:moveTo>
                    <a:pt x="34281880" y="0"/>
                  </a:moveTo>
                  <a:lnTo>
                    <a:pt x="1550670" y="0"/>
                  </a:lnTo>
                  <a:lnTo>
                    <a:pt x="0" y="2686050"/>
                  </a:lnTo>
                  <a:lnTo>
                    <a:pt x="1550670" y="5372100"/>
                  </a:lnTo>
                  <a:lnTo>
                    <a:pt x="34281880" y="5372100"/>
                  </a:lnTo>
                  <a:lnTo>
                    <a:pt x="35832548" y="2686050"/>
                  </a:lnTo>
                  <a:lnTo>
                    <a:pt x="34281880" y="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657" r="657"/>
          <a:stretch>
            <a:fillRect/>
          </a:stretch>
        </p:blipFill>
        <p:spPr>
          <a:xfrm>
            <a:off x="1397352" y="1120073"/>
            <a:ext cx="14437895" cy="82296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4908474" y="9870948"/>
            <a:ext cx="2896791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video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9296" y="9685719"/>
            <a:ext cx="7699375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u="sng" spc="79">
                <a:solidFill>
                  <a:srgbClr val="FFFFFF"/>
                </a:solidFill>
                <a:latin typeface="DM Serif Display"/>
                <a:hlinkClick r:id="rId5" tooltip="https://youtu.be/PGk2fKMUGnU?si=OhQ2fGT-i5eqzc2p"/>
              </a:rPr>
              <a:t>https://youtu.be/PGk2fKMUGnU?si=OhQ2fGT-i5eqzc2p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26924" y="1187746"/>
            <a:ext cx="4814865" cy="5356863"/>
            <a:chOff x="0" y="0"/>
            <a:chExt cx="6419820" cy="714248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alphaModFix amt="80000"/>
            </a:blip>
            <a:srcRect l="20039" r="20039"/>
            <a:stretch>
              <a:fillRect/>
            </a:stretch>
          </p:blipFill>
          <p:spPr>
            <a:xfrm>
              <a:off x="0" y="0"/>
              <a:ext cx="6419820" cy="7142484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629126" y="1187746"/>
            <a:ext cx="4668879" cy="5356863"/>
            <a:chOff x="0" y="0"/>
            <a:chExt cx="6225171" cy="7142484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>
              <a:alphaModFix amt="80000"/>
            </a:blip>
            <a:srcRect l="20947" r="20947"/>
            <a:stretch>
              <a:fillRect/>
            </a:stretch>
          </p:blipFill>
          <p:spPr>
            <a:xfrm>
              <a:off x="0" y="0"/>
              <a:ext cx="6225171" cy="7142484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1585737" y="1187746"/>
            <a:ext cx="5106839" cy="5356863"/>
            <a:chOff x="0" y="0"/>
            <a:chExt cx="6809118" cy="714248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alphaModFix amt="80000"/>
            </a:blip>
            <a:srcRect t="15034" b="15034"/>
            <a:stretch>
              <a:fillRect/>
            </a:stretch>
          </p:blipFill>
          <p:spPr>
            <a:xfrm>
              <a:off x="0" y="0"/>
              <a:ext cx="6809118" cy="7142484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3280312" y="6321109"/>
            <a:ext cx="12038477" cy="128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30"/>
              </a:lnSpc>
            </a:pPr>
            <a:r>
              <a:rPr lang="en-US" sz="9630">
                <a:solidFill>
                  <a:srgbClr val="131114"/>
                </a:solidFill>
                <a:latin typeface="League Spartan"/>
              </a:rPr>
              <a:t>Our Approach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08342" y="7501261"/>
            <a:ext cx="12710447" cy="116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>
                <a:solidFill>
                  <a:srgbClr val="131114"/>
                </a:solidFill>
                <a:latin typeface="DM Serif Display"/>
              </a:rPr>
              <a:t>EDUCATE, ENGAGE, INFLUENCE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3429291" y="1187746"/>
            <a:ext cx="4668879" cy="5356863"/>
            <a:chOff x="0" y="0"/>
            <a:chExt cx="6225171" cy="7142484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5">
              <a:alphaModFix amt="80000"/>
            </a:blip>
            <a:srcRect t="11754" b="11754"/>
            <a:stretch>
              <a:fillRect/>
            </a:stretch>
          </p:blipFill>
          <p:spPr>
            <a:xfrm>
              <a:off x="0" y="0"/>
              <a:ext cx="6225171" cy="7142484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6979912" y="1187746"/>
            <a:ext cx="4668879" cy="5356863"/>
            <a:chOff x="0" y="0"/>
            <a:chExt cx="6225171" cy="7142484"/>
          </a:xfrm>
        </p:grpSpPr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>
              <a:alphaModFix amt="80000"/>
            </a:blip>
            <a:srcRect t="11754" b="11754"/>
            <a:stretch>
              <a:fillRect/>
            </a:stretch>
          </p:blipFill>
          <p:spPr>
            <a:xfrm>
              <a:off x="0" y="0"/>
              <a:ext cx="6225171" cy="7142484"/>
            </a:xfrm>
            <a:prstGeom prst="rect">
              <a:avLst/>
            </a:prstGeom>
          </p:spPr>
        </p:pic>
      </p:grpSp>
      <p:sp>
        <p:nvSpPr>
          <p:cNvPr id="14" name="AutoShape 14"/>
          <p:cNvSpPr/>
          <p:nvPr/>
        </p:nvSpPr>
        <p:spPr>
          <a:xfrm>
            <a:off x="-1094852" y="9785699"/>
            <a:ext cx="20409203" cy="0"/>
          </a:xfrm>
          <a:prstGeom prst="line">
            <a:avLst/>
          </a:prstGeom>
          <a:ln w="10477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>
            <a:off x="-1759042" y="426236"/>
            <a:ext cx="21073393" cy="0"/>
          </a:xfrm>
          <a:prstGeom prst="line">
            <a:avLst/>
          </a:prstGeom>
          <a:ln w="104775" cap="flat">
            <a:solidFill>
              <a:srgbClr val="13111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TextBox 16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34364" y="1028700"/>
            <a:ext cx="7918456" cy="5196234"/>
            <a:chOff x="0" y="0"/>
            <a:chExt cx="10557942" cy="692831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t="8269" b="8269"/>
            <a:stretch>
              <a:fillRect/>
            </a:stretch>
          </p:blipFill>
          <p:spPr>
            <a:xfrm>
              <a:off x="0" y="0"/>
              <a:ext cx="10557942" cy="692831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11400362" y="6224934"/>
            <a:ext cx="5858938" cy="3033366"/>
            <a:chOff x="0" y="0"/>
            <a:chExt cx="7811918" cy="4044488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11218" b="11218"/>
            <a:stretch>
              <a:fillRect/>
            </a:stretch>
          </p:blipFill>
          <p:spPr>
            <a:xfrm>
              <a:off x="0" y="0"/>
              <a:ext cx="7811918" cy="4044488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>
            <a:off x="10252820" y="1251639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8" y="0"/>
                </a:lnTo>
                <a:lnTo>
                  <a:pt x="3633458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257300" y="6849887"/>
            <a:ext cx="8747365" cy="2933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1556"/>
              </a:lnSpc>
            </a:pPr>
            <a:r>
              <a:rPr lang="en-US" sz="9630">
                <a:solidFill>
                  <a:srgbClr val="FFFFFF"/>
                </a:solidFill>
                <a:latin typeface="League Spartan"/>
              </a:rPr>
              <a:t>Platforms to be used</a:t>
            </a:r>
          </a:p>
        </p:txBody>
      </p:sp>
      <p:sp>
        <p:nvSpPr>
          <p:cNvPr id="8" name="Freeform 8"/>
          <p:cNvSpPr/>
          <p:nvPr/>
        </p:nvSpPr>
        <p:spPr>
          <a:xfrm>
            <a:off x="7766904" y="0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8" y="0"/>
                </a:lnTo>
                <a:lnTo>
                  <a:pt x="3633458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217090" y="301762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8" y="0"/>
                </a:lnTo>
                <a:lnTo>
                  <a:pt x="3633458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4654542" y="2080522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8" y="0"/>
                </a:lnTo>
                <a:lnTo>
                  <a:pt x="3633458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00362" y="3221880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7" y="0"/>
                </a:lnTo>
                <a:lnTo>
                  <a:pt x="3633457" y="1657766"/>
                </a:lnTo>
                <a:lnTo>
                  <a:pt x="0" y="16577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583633" y="4879646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7" y="0"/>
                </a:lnTo>
                <a:lnTo>
                  <a:pt x="3633457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495878" y="4567169"/>
            <a:ext cx="3633458" cy="1657765"/>
          </a:xfrm>
          <a:custGeom>
            <a:avLst/>
            <a:gdLst/>
            <a:ahLst/>
            <a:cxnLst/>
            <a:rect l="l" t="t" r="r" b="b"/>
            <a:pathLst>
              <a:path w="3633458" h="1657765">
                <a:moveTo>
                  <a:pt x="0" y="0"/>
                </a:moveTo>
                <a:lnTo>
                  <a:pt x="3633458" y="0"/>
                </a:lnTo>
                <a:lnTo>
                  <a:pt x="3633458" y="1657765"/>
                </a:lnTo>
                <a:lnTo>
                  <a:pt x="0" y="165776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7766904" y="634128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Instagram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52820" y="1940477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Facebook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1400362" y="3843062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Twitter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583633" y="5513774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WordPress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495878" y="5201297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Pinterest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654542" y="2716065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LinkedIn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217090" y="922318"/>
            <a:ext cx="363345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Tik-Tok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5568" y="585273"/>
            <a:ext cx="7934247" cy="9192654"/>
            <a:chOff x="0" y="0"/>
            <a:chExt cx="10578997" cy="122568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1229" r="21229"/>
            <a:stretch>
              <a:fillRect/>
            </a:stretch>
          </p:blipFill>
          <p:spPr>
            <a:xfrm>
              <a:off x="0" y="0"/>
              <a:ext cx="10578997" cy="1225687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685565" y="585273"/>
            <a:ext cx="3522271" cy="3391489"/>
            <a:chOff x="0" y="0"/>
            <a:chExt cx="4696362" cy="452198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0170" t="18504" r="23439"/>
            <a:stretch>
              <a:fillRect/>
            </a:stretch>
          </p:blipFill>
          <p:spPr>
            <a:xfrm>
              <a:off x="0" y="0"/>
              <a:ext cx="4696362" cy="452198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495581" y="585273"/>
            <a:ext cx="5326852" cy="3372790"/>
            <a:chOff x="0" y="0"/>
            <a:chExt cx="7102469" cy="449705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16154" b="41660"/>
            <a:stretch>
              <a:fillRect/>
            </a:stretch>
          </p:blipFill>
          <p:spPr>
            <a:xfrm>
              <a:off x="0" y="0"/>
              <a:ext cx="7102469" cy="449705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11909619" y="4669888"/>
            <a:ext cx="6127656" cy="5108038"/>
            <a:chOff x="0" y="0"/>
            <a:chExt cx="8170208" cy="6810718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5"/>
            <a:srcRect l="15736" r="15736"/>
            <a:stretch>
              <a:fillRect/>
            </a:stretch>
          </p:blipFill>
          <p:spPr>
            <a:xfrm>
              <a:off x="0" y="0"/>
              <a:ext cx="8170208" cy="6810718"/>
            </a:xfrm>
            <a:prstGeom prst="rect">
              <a:avLst/>
            </a:prstGeom>
          </p:spPr>
        </p:pic>
      </p:grpSp>
      <p:grpSp>
        <p:nvGrpSpPr>
          <p:cNvPr id="10" name="Group 10"/>
          <p:cNvGrpSpPr/>
          <p:nvPr/>
        </p:nvGrpSpPr>
        <p:grpSpPr>
          <a:xfrm>
            <a:off x="984641" y="1028700"/>
            <a:ext cx="6896100" cy="3536747"/>
            <a:chOff x="0" y="0"/>
            <a:chExt cx="1816257" cy="9314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816257" cy="931489"/>
            </a:xfrm>
            <a:custGeom>
              <a:avLst/>
              <a:gdLst/>
              <a:ahLst/>
              <a:cxnLst/>
              <a:rect l="l" t="t" r="r" b="b"/>
              <a:pathLst>
                <a:path w="1816257" h="931489">
                  <a:moveTo>
                    <a:pt x="0" y="0"/>
                  </a:moveTo>
                  <a:lnTo>
                    <a:pt x="1816257" y="0"/>
                  </a:lnTo>
                  <a:lnTo>
                    <a:pt x="1816257" y="931489"/>
                  </a:lnTo>
                  <a:lnTo>
                    <a:pt x="0" y="931489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38100"/>
              <a:ext cx="1816257" cy="89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7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548075" y="1636547"/>
            <a:ext cx="5769233" cy="2502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30"/>
              </a:lnSpc>
            </a:pPr>
            <a:r>
              <a:rPr lang="en-US" sz="9630" spc="-731">
                <a:solidFill>
                  <a:srgbClr val="000000"/>
                </a:solidFill>
                <a:latin typeface="League Spartan"/>
              </a:rPr>
              <a:t>Tools to be used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8399815" y="3914775"/>
            <a:ext cx="3288733" cy="4475108"/>
            <a:chOff x="0" y="0"/>
            <a:chExt cx="4384977" cy="5966811"/>
          </a:xfrm>
        </p:grpSpPr>
        <p:sp>
          <p:nvSpPr>
            <p:cNvPr id="15" name="TextBox 15"/>
            <p:cNvSpPr txBox="1"/>
            <p:nvPr/>
          </p:nvSpPr>
          <p:spPr>
            <a:xfrm>
              <a:off x="0" y="1092720"/>
              <a:ext cx="4384977" cy="4874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3048" lvl="1" indent="-251524">
                <a:lnSpc>
                  <a:spcPts val="3262"/>
                </a:lnSpc>
                <a:buFont typeface="Arial"/>
                <a:buChar char="•"/>
              </a:pPr>
              <a:r>
                <a:rPr lang="en-US" sz="2330">
                  <a:solidFill>
                    <a:srgbClr val="000000"/>
                  </a:solidFill>
                  <a:latin typeface="DM Serif Display"/>
                </a:rPr>
                <a:t>Hubspot</a:t>
              </a:r>
            </a:p>
            <a:p>
              <a:pPr marL="503048" lvl="1" indent="-251524">
                <a:lnSpc>
                  <a:spcPts val="3262"/>
                </a:lnSpc>
                <a:buFont typeface="Arial"/>
                <a:buChar char="•"/>
              </a:pPr>
              <a:r>
                <a:rPr lang="en-US" sz="2330">
                  <a:solidFill>
                    <a:srgbClr val="000000"/>
                  </a:solidFill>
                  <a:latin typeface="DM Serif Display"/>
                </a:rPr>
                <a:t>Google Analytics</a:t>
              </a:r>
            </a:p>
            <a:p>
              <a:pPr marL="503048" lvl="1" indent="-251524">
                <a:lnSpc>
                  <a:spcPts val="3262"/>
                </a:lnSpc>
                <a:buFont typeface="Arial"/>
                <a:buChar char="•"/>
              </a:pPr>
              <a:r>
                <a:rPr lang="en-US" sz="2330">
                  <a:solidFill>
                    <a:srgbClr val="000000"/>
                  </a:solidFill>
                  <a:latin typeface="DM Serif Display"/>
                </a:rPr>
                <a:t>Instagram/Facebook built-in analytics tool</a:t>
              </a:r>
            </a:p>
            <a:p>
              <a:pPr marL="503048" lvl="1" indent="-251524">
                <a:lnSpc>
                  <a:spcPts val="3262"/>
                </a:lnSpc>
                <a:buFont typeface="Arial"/>
                <a:buChar char="•"/>
              </a:pPr>
              <a:r>
                <a:rPr lang="en-US" sz="2330">
                  <a:solidFill>
                    <a:srgbClr val="000000"/>
                  </a:solidFill>
                  <a:latin typeface="DM Serif Display"/>
                </a:rPr>
                <a:t>WordPress built in analytics</a:t>
              </a:r>
            </a:p>
            <a:p>
              <a:pPr marL="503048" lvl="1" indent="-251524">
                <a:lnSpc>
                  <a:spcPts val="3262"/>
                </a:lnSpc>
                <a:buFont typeface="Arial"/>
                <a:buChar char="•"/>
              </a:pPr>
              <a:r>
                <a:rPr lang="en-US" sz="2330">
                  <a:solidFill>
                    <a:srgbClr val="000000"/>
                  </a:solidFill>
                  <a:latin typeface="DM Serif Display"/>
                </a:rPr>
                <a:t>Facebook Ad Manger</a:t>
              </a:r>
            </a:p>
            <a:p>
              <a:pPr marL="0" lvl="0" indent="0" algn="l">
                <a:lnSpc>
                  <a:spcPts val="3262"/>
                </a:lnSpc>
                <a:spcBef>
                  <a:spcPct val="0"/>
                </a:spcBef>
              </a:pPr>
              <a:endParaRPr lang="en-US" sz="2330">
                <a:solidFill>
                  <a:srgbClr val="000000"/>
                </a:solidFill>
                <a:latin typeface="DM Serif Display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85725"/>
              <a:ext cx="4384977" cy="5937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750"/>
                </a:lnSpc>
                <a:spcBef>
                  <a:spcPct val="0"/>
                </a:spcBef>
              </a:pPr>
              <a:r>
                <a:rPr lang="en-US" sz="2500">
                  <a:solidFill>
                    <a:srgbClr val="FFFBF8"/>
                  </a:solidFill>
                  <a:latin typeface="Kollektif Italics"/>
                </a:rPr>
                <a:t>GOALS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75578" y="1381878"/>
            <a:ext cx="13099107" cy="2821179"/>
            <a:chOff x="0" y="0"/>
            <a:chExt cx="2530168" cy="5449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0168" cy="544927"/>
            </a:xfrm>
            <a:custGeom>
              <a:avLst/>
              <a:gdLst/>
              <a:ahLst/>
              <a:cxnLst/>
              <a:rect l="l" t="t" r="r" b="b"/>
              <a:pathLst>
                <a:path w="2530168" h="544927">
                  <a:moveTo>
                    <a:pt x="0" y="0"/>
                  </a:moveTo>
                  <a:lnTo>
                    <a:pt x="2530168" y="0"/>
                  </a:lnTo>
                  <a:lnTo>
                    <a:pt x="2530168" y="544927"/>
                  </a:lnTo>
                  <a:lnTo>
                    <a:pt x="0" y="544927"/>
                  </a:lnTo>
                  <a:close/>
                </a:path>
              </a:pathLst>
            </a:custGeom>
            <a:solidFill>
              <a:srgbClr val="777777">
                <a:alpha val="10980"/>
              </a:srgbClr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366892" y="2342474"/>
            <a:ext cx="16246230" cy="5602051"/>
            <a:chOff x="0" y="0"/>
            <a:chExt cx="21661639" cy="746940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l="18858" r="18858"/>
            <a:stretch>
              <a:fillRect/>
            </a:stretch>
          </p:blipFill>
          <p:spPr>
            <a:xfrm>
              <a:off x="0" y="0"/>
              <a:ext cx="6978192" cy="7469402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 l="18858" r="18858"/>
            <a:stretch>
              <a:fillRect/>
            </a:stretch>
          </p:blipFill>
          <p:spPr>
            <a:xfrm>
              <a:off x="7341724" y="0"/>
              <a:ext cx="6978192" cy="7469402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18849" r="18849"/>
            <a:stretch>
              <a:fillRect/>
            </a:stretch>
          </p:blipFill>
          <p:spPr>
            <a:xfrm>
              <a:off x="14683447" y="0"/>
              <a:ext cx="6978192" cy="7469402"/>
            </a:xfrm>
            <a:prstGeom prst="rect">
              <a:avLst/>
            </a:prstGeom>
          </p:spPr>
        </p:pic>
      </p:grpSp>
      <p:sp>
        <p:nvSpPr>
          <p:cNvPr id="8" name="AutoShape 8"/>
          <p:cNvSpPr/>
          <p:nvPr/>
        </p:nvSpPr>
        <p:spPr>
          <a:xfrm>
            <a:off x="-712470" y="523875"/>
            <a:ext cx="19428534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-507803" y="9744074"/>
            <a:ext cx="19428534" cy="0"/>
          </a:xfrm>
          <a:prstGeom prst="line">
            <a:avLst/>
          </a:prstGeom>
          <a:ln w="857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Freeform 10"/>
          <p:cNvSpPr/>
          <p:nvPr/>
        </p:nvSpPr>
        <p:spPr>
          <a:xfrm>
            <a:off x="1366892" y="7899104"/>
            <a:ext cx="5511921" cy="1887833"/>
          </a:xfrm>
          <a:custGeom>
            <a:avLst/>
            <a:gdLst/>
            <a:ahLst/>
            <a:cxnLst/>
            <a:rect l="l" t="t" r="r" b="b"/>
            <a:pathLst>
              <a:path w="5511921" h="1887833">
                <a:moveTo>
                  <a:pt x="0" y="0"/>
                </a:moveTo>
                <a:lnTo>
                  <a:pt x="5511920" y="0"/>
                </a:lnTo>
                <a:lnTo>
                  <a:pt x="5511920" y="1887833"/>
                </a:lnTo>
                <a:lnTo>
                  <a:pt x="0" y="18878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1781105" y="727225"/>
            <a:ext cx="3319264" cy="3135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19"/>
              </a:lnSpc>
            </a:pPr>
            <a:r>
              <a:rPr lang="en-US" sz="9630" spc="327">
                <a:solidFill>
                  <a:srgbClr val="000000"/>
                </a:solidFill>
                <a:latin typeface="League Spartan"/>
              </a:rPr>
              <a:t>KPI’s</a:t>
            </a:r>
          </a:p>
          <a:p>
            <a:pPr algn="ctr">
              <a:lnSpc>
                <a:spcPts val="12519"/>
              </a:lnSpc>
              <a:spcBef>
                <a:spcPct val="0"/>
              </a:spcBef>
            </a:pPr>
            <a:endParaRPr lang="en-US" sz="9630" spc="327">
              <a:solidFill>
                <a:srgbClr val="000000"/>
              </a:solidFill>
              <a:latin typeface="League Spart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118029" y="8268546"/>
            <a:ext cx="4009645" cy="1132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Engagement Rates: Likes, comments, shares, reshares ,views and saves</a:t>
            </a:r>
          </a:p>
        </p:txBody>
      </p:sp>
      <p:sp>
        <p:nvSpPr>
          <p:cNvPr id="13" name="Freeform 13"/>
          <p:cNvSpPr/>
          <p:nvPr/>
        </p:nvSpPr>
        <p:spPr>
          <a:xfrm>
            <a:off x="6878812" y="7899104"/>
            <a:ext cx="5511921" cy="1887833"/>
          </a:xfrm>
          <a:custGeom>
            <a:avLst/>
            <a:gdLst/>
            <a:ahLst/>
            <a:cxnLst/>
            <a:rect l="l" t="t" r="r" b="b"/>
            <a:pathLst>
              <a:path w="5511921" h="1887833">
                <a:moveTo>
                  <a:pt x="0" y="0"/>
                </a:moveTo>
                <a:lnTo>
                  <a:pt x="5511921" y="0"/>
                </a:lnTo>
                <a:lnTo>
                  <a:pt x="5511921" y="1887833"/>
                </a:lnTo>
                <a:lnTo>
                  <a:pt x="0" y="18878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390733" y="7899104"/>
            <a:ext cx="5511921" cy="1887833"/>
          </a:xfrm>
          <a:custGeom>
            <a:avLst/>
            <a:gdLst/>
            <a:ahLst/>
            <a:cxnLst/>
            <a:rect l="l" t="t" r="r" b="b"/>
            <a:pathLst>
              <a:path w="5511921" h="1887833">
                <a:moveTo>
                  <a:pt x="0" y="0"/>
                </a:moveTo>
                <a:lnTo>
                  <a:pt x="5511920" y="0"/>
                </a:lnTo>
                <a:lnTo>
                  <a:pt x="5511920" y="1887833"/>
                </a:lnTo>
                <a:lnTo>
                  <a:pt x="0" y="18878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2832497" y="8457766"/>
            <a:ext cx="4780624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Track website traffic and conversion rates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7629950" y="8457766"/>
            <a:ext cx="4009645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Tracking follower growth rate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878510" y="99090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490096" y="6700393"/>
            <a:ext cx="4549129" cy="4549129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2"/>
              <a:stretch>
                <a:fillRect t="-25015" b="-2501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4010813" y="6700393"/>
            <a:ext cx="4549129" cy="4549129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3"/>
              <a:stretch>
                <a:fillRect t="-10" b="-10"/>
              </a:stretch>
            </a:blipFill>
          </p:spPr>
        </p:sp>
      </p:grpSp>
      <p:grpSp>
        <p:nvGrpSpPr>
          <p:cNvPr id="6" name="Group 6"/>
          <p:cNvGrpSpPr/>
          <p:nvPr/>
        </p:nvGrpSpPr>
        <p:grpSpPr>
          <a:xfrm>
            <a:off x="4490096" y="-310792"/>
            <a:ext cx="4549129" cy="6823694"/>
            <a:chOff x="0" y="0"/>
            <a:chExt cx="6350000" cy="9525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4"/>
              <a:stretch>
                <a:fillRect l="-13134" t="-27674" r="-20116" b="-5660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>
            <a:off x="14010813" y="-310792"/>
            <a:ext cx="4549129" cy="6823694"/>
            <a:chOff x="0" y="0"/>
            <a:chExt cx="6350000" cy="952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t="-31" b="-31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-271942" y="-962523"/>
            <a:ext cx="4549129" cy="4549129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6"/>
              <a:stretch>
                <a:fillRect r="-5006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9248775" y="-962523"/>
            <a:ext cx="4549129" cy="4549129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1270" cy="6350000"/>
            </a:xfrm>
            <a:custGeom>
              <a:avLst/>
              <a:gdLst/>
              <a:ahLst/>
              <a:cxnLst/>
              <a:rect l="l" t="t" r="r" b="b"/>
              <a:pathLst>
                <a:path w="6351270" h="6350000">
                  <a:moveTo>
                    <a:pt x="5985510" y="0"/>
                  </a:moveTo>
                  <a:lnTo>
                    <a:pt x="364490" y="0"/>
                  </a:lnTo>
                  <a:cubicBezTo>
                    <a:pt x="162560" y="0"/>
                    <a:pt x="0" y="162560"/>
                    <a:pt x="0" y="364490"/>
                  </a:cubicBezTo>
                  <a:lnTo>
                    <a:pt x="0" y="5986780"/>
                  </a:lnTo>
                  <a:cubicBezTo>
                    <a:pt x="0" y="6187440"/>
                    <a:pt x="162560" y="6350000"/>
                    <a:pt x="364490" y="6350000"/>
                  </a:cubicBezTo>
                  <a:lnTo>
                    <a:pt x="5986780" y="6350000"/>
                  </a:lnTo>
                  <a:cubicBezTo>
                    <a:pt x="6187440" y="6350000"/>
                    <a:pt x="6351270" y="6187440"/>
                    <a:pt x="6351270" y="5985510"/>
                  </a:cubicBezTo>
                  <a:lnTo>
                    <a:pt x="6351270" y="364490"/>
                  </a:lnTo>
                  <a:cubicBezTo>
                    <a:pt x="6350000" y="162560"/>
                    <a:pt x="6187440" y="0"/>
                    <a:pt x="5985510" y="0"/>
                  </a:cubicBezTo>
                  <a:close/>
                </a:path>
              </a:pathLst>
            </a:custGeom>
            <a:blipFill>
              <a:blip r:embed="rId7"/>
              <a:stretch>
                <a:fillRect l="-18419" t="-938" r="-42806" b="-6567"/>
              </a:stretch>
            </a:blipFill>
          </p:spPr>
        </p:sp>
      </p:grpSp>
      <p:grpSp>
        <p:nvGrpSpPr>
          <p:cNvPr id="14" name="Group 14"/>
          <p:cNvGrpSpPr/>
          <p:nvPr/>
        </p:nvGrpSpPr>
        <p:grpSpPr>
          <a:xfrm>
            <a:off x="-271942" y="3784388"/>
            <a:ext cx="4549129" cy="6823694"/>
            <a:chOff x="0" y="0"/>
            <a:chExt cx="6350000" cy="9525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8"/>
              <a:stretch>
                <a:fillRect l="-15" r="-15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9248775" y="3784388"/>
            <a:ext cx="4549129" cy="6823694"/>
            <a:chOff x="0" y="0"/>
            <a:chExt cx="6350000" cy="95250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9"/>
              <a:stretch>
                <a:fillRect l="-12776" t="-7409" r="-128894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4933014" y="4475155"/>
            <a:ext cx="9472635" cy="1251864"/>
            <a:chOff x="0" y="0"/>
            <a:chExt cx="1736009" cy="22942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736009" cy="229424"/>
            </a:xfrm>
            <a:custGeom>
              <a:avLst/>
              <a:gdLst/>
              <a:ahLst/>
              <a:cxnLst/>
              <a:rect l="l" t="t" r="r" b="b"/>
              <a:pathLst>
                <a:path w="1736009" h="229424">
                  <a:moveTo>
                    <a:pt x="41682" y="0"/>
                  </a:moveTo>
                  <a:lnTo>
                    <a:pt x="1694327" y="0"/>
                  </a:lnTo>
                  <a:cubicBezTo>
                    <a:pt x="1717348" y="0"/>
                    <a:pt x="1736009" y="18662"/>
                    <a:pt x="1736009" y="41682"/>
                  </a:cubicBezTo>
                  <a:lnTo>
                    <a:pt x="1736009" y="187742"/>
                  </a:lnTo>
                  <a:cubicBezTo>
                    <a:pt x="1736009" y="210762"/>
                    <a:pt x="1717348" y="229424"/>
                    <a:pt x="1694327" y="229424"/>
                  </a:cubicBezTo>
                  <a:lnTo>
                    <a:pt x="41682" y="229424"/>
                  </a:lnTo>
                  <a:cubicBezTo>
                    <a:pt x="18662" y="229424"/>
                    <a:pt x="0" y="210762"/>
                    <a:pt x="0" y="187742"/>
                  </a:cubicBezTo>
                  <a:lnTo>
                    <a:pt x="0" y="41682"/>
                  </a:lnTo>
                  <a:cubicBezTo>
                    <a:pt x="0" y="18662"/>
                    <a:pt x="18662" y="0"/>
                    <a:pt x="41682" y="0"/>
                  </a:cubicBezTo>
                  <a:close/>
                </a:path>
              </a:pathLst>
            </a:custGeom>
            <a:solidFill>
              <a:srgbClr val="F6F2E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19050"/>
              <a:ext cx="1736009" cy="248474"/>
            </a:xfrm>
            <a:prstGeom prst="rect">
              <a:avLst/>
            </a:prstGeom>
          </p:spPr>
          <p:txBody>
            <a:bodyPr lIns="21999" tIns="21999" rIns="21999" bIns="21999" rtlCol="0" anchor="ctr"/>
            <a:lstStyle/>
            <a:p>
              <a:pPr algn="ctr">
                <a:lnSpc>
                  <a:spcPts val="1151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4277187" y="4840474"/>
            <a:ext cx="10603122" cy="626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6"/>
              </a:lnSpc>
            </a:pPr>
            <a:r>
              <a:rPr lang="en-US" sz="4800" spc="624">
                <a:solidFill>
                  <a:srgbClr val="000000"/>
                </a:solidFill>
                <a:latin typeface="League Spartan"/>
              </a:rPr>
              <a:t>CONTENT IS THE QUEEN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4274726" cy="21674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3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248950" y="1036416"/>
            <a:ext cx="6893712" cy="8221884"/>
            <a:chOff x="0" y="0"/>
            <a:chExt cx="9191616" cy="1096251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3"/>
            <a:srcRect l="22051" r="22051"/>
            <a:stretch>
              <a:fillRect/>
            </a:stretch>
          </p:blipFill>
          <p:spPr>
            <a:xfrm>
              <a:off x="0" y="0"/>
              <a:ext cx="9191616" cy="1096251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1917153" y="2537992"/>
            <a:ext cx="3906518" cy="1132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Informative graphics and carousel posts(authentic  &amp; informative content)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17153" y="4051451"/>
            <a:ext cx="390651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Interactive Campaigns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917153" y="5542443"/>
            <a:ext cx="390651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Blogs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1917153" y="4790478"/>
            <a:ext cx="390651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Customer Testimonials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1917153" y="6236752"/>
            <a:ext cx="390651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Paid Targeted Ads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1917153" y="6892961"/>
            <a:ext cx="3906518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Relationship Marketing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917153" y="7434172"/>
            <a:ext cx="3906518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Collaboration with influencers</a:t>
            </a:r>
          </a:p>
        </p:txBody>
      </p:sp>
      <p:sp>
        <p:nvSpPr>
          <p:cNvPr id="15" name="TextBox 15"/>
          <p:cNvSpPr txBox="1"/>
          <p:nvPr/>
        </p:nvSpPr>
        <p:spPr>
          <a:xfrm rot="-5400000">
            <a:off x="-2178176" y="4105182"/>
            <a:ext cx="8830063" cy="211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0"/>
              </a:lnSpc>
            </a:pPr>
            <a:r>
              <a:rPr lang="en-US" sz="8130" spc="1626">
                <a:solidFill>
                  <a:srgbClr val="000000"/>
                </a:solidFill>
                <a:latin typeface="League Spartan"/>
              </a:rPr>
              <a:t>Content strategy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E1E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0527" y="590106"/>
            <a:ext cx="17506946" cy="2239130"/>
            <a:chOff x="0" y="0"/>
            <a:chExt cx="5492198" cy="70245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2198" cy="702450"/>
            </a:xfrm>
            <a:custGeom>
              <a:avLst/>
              <a:gdLst/>
              <a:ahLst/>
              <a:cxnLst/>
              <a:rect l="l" t="t" r="r" b="b"/>
              <a:pathLst>
                <a:path w="5492198" h="702450">
                  <a:moveTo>
                    <a:pt x="5367738" y="702449"/>
                  </a:moveTo>
                  <a:lnTo>
                    <a:pt x="124460" y="702449"/>
                  </a:lnTo>
                  <a:cubicBezTo>
                    <a:pt x="55880" y="702449"/>
                    <a:pt x="0" y="646570"/>
                    <a:pt x="0" y="577989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7738" y="0"/>
                  </a:lnTo>
                  <a:cubicBezTo>
                    <a:pt x="5436318" y="0"/>
                    <a:pt x="5492198" y="55880"/>
                    <a:pt x="5492198" y="124460"/>
                  </a:cubicBezTo>
                  <a:lnTo>
                    <a:pt x="5492198" y="577990"/>
                  </a:lnTo>
                  <a:cubicBezTo>
                    <a:pt x="5492198" y="646570"/>
                    <a:pt x="5436318" y="702450"/>
                    <a:pt x="5367738" y="702450"/>
                  </a:cubicBezTo>
                  <a:close/>
                </a:path>
              </a:pathLst>
            </a:custGeom>
            <a:solidFill>
              <a:srgbClr val="F6F2EF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190741" y="3441657"/>
            <a:ext cx="3906518" cy="5840829"/>
            <a:chOff x="0" y="0"/>
            <a:chExt cx="1264037" cy="18899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264037" cy="1889925"/>
            </a:xfrm>
            <a:custGeom>
              <a:avLst/>
              <a:gdLst/>
              <a:ahLst/>
              <a:cxnLst/>
              <a:rect l="l" t="t" r="r" b="b"/>
              <a:pathLst>
                <a:path w="1264037" h="1889925">
                  <a:moveTo>
                    <a:pt x="1139577" y="1889924"/>
                  </a:moveTo>
                  <a:lnTo>
                    <a:pt x="124460" y="1889924"/>
                  </a:lnTo>
                  <a:cubicBezTo>
                    <a:pt x="55880" y="1889924"/>
                    <a:pt x="0" y="1834044"/>
                    <a:pt x="0" y="17654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9577" y="0"/>
                  </a:lnTo>
                  <a:cubicBezTo>
                    <a:pt x="1208157" y="0"/>
                    <a:pt x="1264037" y="55880"/>
                    <a:pt x="1264037" y="124460"/>
                  </a:cubicBezTo>
                  <a:lnTo>
                    <a:pt x="1264037" y="1765465"/>
                  </a:lnTo>
                  <a:cubicBezTo>
                    <a:pt x="1264037" y="1834044"/>
                    <a:pt x="1208157" y="1889925"/>
                    <a:pt x="1139577" y="1889925"/>
                  </a:cubicBezTo>
                  <a:close/>
                </a:path>
              </a:pathLst>
            </a:custGeom>
            <a:solidFill>
              <a:srgbClr val="E4E4E4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3935927" y="3844527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27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383481" y="3844527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28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935927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20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831035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383481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21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5278589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6169782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25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5722227" y="3451182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24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1028700" y="3417471"/>
            <a:ext cx="3906518" cy="5840829"/>
            <a:chOff x="0" y="0"/>
            <a:chExt cx="1264037" cy="188992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264037" cy="1889925"/>
            </a:xfrm>
            <a:custGeom>
              <a:avLst/>
              <a:gdLst/>
              <a:ahLst/>
              <a:cxnLst/>
              <a:rect l="l" t="t" r="r" b="b"/>
              <a:pathLst>
                <a:path w="1264037" h="1889925">
                  <a:moveTo>
                    <a:pt x="1139577" y="1889924"/>
                  </a:moveTo>
                  <a:lnTo>
                    <a:pt x="124460" y="1889924"/>
                  </a:lnTo>
                  <a:cubicBezTo>
                    <a:pt x="55880" y="1889924"/>
                    <a:pt x="0" y="1834044"/>
                    <a:pt x="0" y="17654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9577" y="0"/>
                  </a:lnTo>
                  <a:cubicBezTo>
                    <a:pt x="1208157" y="0"/>
                    <a:pt x="1264037" y="55880"/>
                    <a:pt x="1264037" y="124460"/>
                  </a:cubicBezTo>
                  <a:lnTo>
                    <a:pt x="1264037" y="1765465"/>
                  </a:lnTo>
                  <a:cubicBezTo>
                    <a:pt x="1264037" y="1834044"/>
                    <a:pt x="1208157" y="1889925"/>
                    <a:pt x="1139577" y="1889925"/>
                  </a:cubicBezTo>
                  <a:close/>
                </a:path>
              </a:pathLst>
            </a:custGeom>
            <a:solidFill>
              <a:srgbClr val="E4E4E4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3325330" y="3417471"/>
            <a:ext cx="3906518" cy="5840829"/>
            <a:chOff x="0" y="0"/>
            <a:chExt cx="1264037" cy="188992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64037" cy="1889925"/>
            </a:xfrm>
            <a:custGeom>
              <a:avLst/>
              <a:gdLst/>
              <a:ahLst/>
              <a:cxnLst/>
              <a:rect l="l" t="t" r="r" b="b"/>
              <a:pathLst>
                <a:path w="1264037" h="1889925">
                  <a:moveTo>
                    <a:pt x="1139577" y="1889924"/>
                  </a:moveTo>
                  <a:lnTo>
                    <a:pt x="124460" y="1889924"/>
                  </a:lnTo>
                  <a:cubicBezTo>
                    <a:pt x="55880" y="1889924"/>
                    <a:pt x="0" y="1834044"/>
                    <a:pt x="0" y="17654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39577" y="0"/>
                  </a:lnTo>
                  <a:cubicBezTo>
                    <a:pt x="1208157" y="0"/>
                    <a:pt x="1264037" y="55880"/>
                    <a:pt x="1264037" y="124460"/>
                  </a:cubicBezTo>
                  <a:lnTo>
                    <a:pt x="1264037" y="1765465"/>
                  </a:lnTo>
                  <a:cubicBezTo>
                    <a:pt x="1264037" y="1834044"/>
                    <a:pt x="1208157" y="1889925"/>
                    <a:pt x="1139577" y="1889925"/>
                  </a:cubicBezTo>
                  <a:close/>
                </a:path>
              </a:pathLst>
            </a:custGeom>
            <a:solidFill>
              <a:srgbClr val="E4E4E4"/>
            </a:solidFill>
          </p:spPr>
        </p:sp>
      </p:grpSp>
      <p:sp>
        <p:nvSpPr>
          <p:cNvPr id="18" name="Freeform 18"/>
          <p:cNvSpPr/>
          <p:nvPr/>
        </p:nvSpPr>
        <p:spPr>
          <a:xfrm>
            <a:off x="15119811" y="-38576"/>
            <a:ext cx="2995049" cy="2972586"/>
          </a:xfrm>
          <a:custGeom>
            <a:avLst/>
            <a:gdLst/>
            <a:ahLst/>
            <a:cxnLst/>
            <a:rect l="l" t="t" r="r" b="b"/>
            <a:pathLst>
              <a:path w="2995049" h="2972586">
                <a:moveTo>
                  <a:pt x="0" y="0"/>
                </a:moveTo>
                <a:lnTo>
                  <a:pt x="2995049" y="0"/>
                </a:lnTo>
                <a:lnTo>
                  <a:pt x="2995049" y="2972587"/>
                </a:lnTo>
                <a:lnTo>
                  <a:pt x="0" y="29725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90502" y="1244465"/>
            <a:ext cx="17506946" cy="1082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30"/>
              </a:lnSpc>
            </a:pPr>
            <a:r>
              <a:rPr lang="en-US" sz="8130" spc="1626">
                <a:solidFill>
                  <a:srgbClr val="000000"/>
                </a:solidFill>
                <a:latin typeface="League Spartan"/>
              </a:rPr>
              <a:t>Content Pegs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3935927" y="3057836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13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831035" y="3057836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15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383481" y="3057836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14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6169782" y="3057836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18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722227" y="3057836"/>
            <a:ext cx="447554" cy="160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98"/>
              </a:lnSpc>
            </a:pPr>
            <a:r>
              <a:rPr lang="en-US" sz="1082">
                <a:solidFill>
                  <a:srgbClr val="000000"/>
                </a:solidFill>
                <a:latin typeface="Montserrat"/>
              </a:rPr>
              <a:t>17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-2319602" y="3666283"/>
            <a:ext cx="10603122" cy="43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7"/>
              </a:lnSpc>
            </a:pPr>
            <a:r>
              <a:rPr lang="en-US" sz="3399" spc="441">
                <a:solidFill>
                  <a:srgbClr val="000000"/>
                </a:solidFill>
                <a:latin typeface="League Spartan"/>
              </a:rPr>
              <a:t>EDUCATE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842439" y="3666283"/>
            <a:ext cx="10603122" cy="43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7"/>
              </a:lnSpc>
            </a:pPr>
            <a:r>
              <a:rPr lang="en-US" sz="3399" spc="441">
                <a:solidFill>
                  <a:srgbClr val="000000"/>
                </a:solidFill>
                <a:latin typeface="League Spartan"/>
              </a:rPr>
              <a:t>ENGAGE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0231845" y="3809048"/>
            <a:ext cx="10093488" cy="4326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98"/>
              </a:lnSpc>
            </a:pPr>
            <a:r>
              <a:rPr lang="en-US" sz="3400" spc="442">
                <a:solidFill>
                  <a:srgbClr val="000000"/>
                </a:solidFill>
                <a:latin typeface="League Spartan"/>
              </a:rPr>
              <a:t>INFLUENCE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29174" y="4381500"/>
            <a:ext cx="3933191" cy="5249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-Blogs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-Carousel  about ethical manufacturing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-Certifications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-Facebook Live(talking about the manufacturing process)</a:t>
            </a:r>
          </a:p>
          <a:p>
            <a:pPr>
              <a:lnSpc>
                <a:spcPts val="4660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4660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509670" y="4217875"/>
            <a:ext cx="3335484" cy="5249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-Resharing GRWM videos of influencers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-#Yellow Day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-Polls on Instagram stories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-GoogleAds</a:t>
            </a:r>
          </a:p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-Client testimonials</a:t>
            </a:r>
          </a:p>
          <a:p>
            <a:pPr>
              <a:lnSpc>
                <a:spcPts val="4660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4660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13440409" y="4194112"/>
            <a:ext cx="3791439" cy="170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60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#ReduceYourImpactStory- asking audience to share their story(Giveaway)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lue Grid Table"/>
          <p:cNvSpPr/>
          <p:nvPr/>
        </p:nvSpPr>
        <p:spPr>
          <a:xfrm rot="2700000">
            <a:off x="-4915089" y="828780"/>
            <a:ext cx="6990915" cy="6990915"/>
          </a:xfrm>
          <a:custGeom>
            <a:avLst/>
            <a:gdLst/>
            <a:ahLst/>
            <a:cxnLst/>
            <a:rect l="l" t="t" r="r" b="b"/>
            <a:pathLst>
              <a:path w="6990915" h="6990915">
                <a:moveTo>
                  <a:pt x="0" y="0"/>
                </a:moveTo>
                <a:lnTo>
                  <a:pt x="6990915" y="0"/>
                </a:lnTo>
                <a:lnTo>
                  <a:pt x="6990915" y="6990915"/>
                </a:lnTo>
                <a:lnTo>
                  <a:pt x="0" y="69909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443016" y="4728788"/>
            <a:ext cx="7816284" cy="45836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Fashion Sector in Canada experienced growth before COVID-19, with a significant drop in 2020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Recovered in 2022, reaching pre-pandemic sales levels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Predicted retail market size of $34.3 billion in 2023, with 3.6% sector growth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Fashion industry contributes 27% to Canada's e-Commerce market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Expected to increase to nearly 34% by 2027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1270241"/>
            <a:ext cx="7998718" cy="7988059"/>
            <a:chOff x="0" y="0"/>
            <a:chExt cx="6671310" cy="666242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671310" cy="6662420"/>
            </a:xfrm>
            <a:custGeom>
              <a:avLst/>
              <a:gdLst/>
              <a:ahLst/>
              <a:cxnLst/>
              <a:rect l="l" t="t" r="r" b="b"/>
              <a:pathLst>
                <a:path w="6671310" h="6662420">
                  <a:moveTo>
                    <a:pt x="3340100" y="3331210"/>
                  </a:moveTo>
                  <a:lnTo>
                    <a:pt x="3329940" y="3331210"/>
                  </a:lnTo>
                  <a:lnTo>
                    <a:pt x="3329940" y="0"/>
                  </a:lnTo>
                  <a:cubicBezTo>
                    <a:pt x="1490980" y="0"/>
                    <a:pt x="0" y="1490980"/>
                    <a:pt x="0" y="3331210"/>
                  </a:cubicBezTo>
                  <a:cubicBezTo>
                    <a:pt x="0" y="5171440"/>
                    <a:pt x="1490980" y="6662420"/>
                    <a:pt x="3331210" y="6662420"/>
                  </a:cubicBezTo>
                  <a:lnTo>
                    <a:pt x="3340100" y="6662420"/>
                  </a:lnTo>
                  <a:cubicBezTo>
                    <a:pt x="5180330" y="6662420"/>
                    <a:pt x="6671310" y="5171440"/>
                    <a:pt x="6671310" y="3331210"/>
                  </a:cubicBezTo>
                  <a:lnTo>
                    <a:pt x="3340100" y="3331210"/>
                  </a:lnTo>
                  <a:close/>
                </a:path>
              </a:pathLst>
            </a:custGeom>
            <a:blipFill>
              <a:blip r:embed="rId4"/>
              <a:stretch>
                <a:fillRect b="-13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5965030" y="1998957"/>
            <a:ext cx="10087402" cy="22742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882"/>
              </a:lnSpc>
            </a:pPr>
            <a:r>
              <a:rPr lang="en-US" sz="8074" spc="734">
                <a:solidFill>
                  <a:srgbClr val="000000"/>
                </a:solidFill>
                <a:latin typeface="League Spartan"/>
              </a:rPr>
              <a:t>Analyzing the Industry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31795" y="9754054"/>
            <a:ext cx="5656205" cy="6727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5"/>
              </a:lnSpc>
            </a:pPr>
            <a:r>
              <a:rPr lang="en-US" sz="1735" spc="157">
                <a:solidFill>
                  <a:srgbClr val="000000"/>
                </a:solidFill>
                <a:latin typeface="DM Serif Display"/>
              </a:rPr>
              <a:t>Source- Fashion and Apparel Industry Statistics in Canada. Report, AI generated image</a:t>
            </a:r>
          </a:p>
          <a:p>
            <a:pPr algn="ctr">
              <a:lnSpc>
                <a:spcPts val="1735"/>
              </a:lnSpc>
              <a:spcBef>
                <a:spcPct val="0"/>
              </a:spcBef>
            </a:pPr>
            <a:endParaRPr lang="en-US" sz="1735" spc="157">
              <a:solidFill>
                <a:srgbClr val="000000"/>
              </a:solidFill>
              <a:latin typeface="DM Serif Display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028700"/>
            <a:ext cx="4159154" cy="8229600"/>
            <a:chOff x="0" y="0"/>
            <a:chExt cx="2620010" cy="5184140"/>
          </a:xfrm>
        </p:grpSpPr>
        <p:sp>
          <p:nvSpPr>
            <p:cNvPr id="3" name="Freeform 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22234" r="-2223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5187854" y="2425979"/>
            <a:ext cx="9683816" cy="5435042"/>
          </a:xfrm>
          <a:custGeom>
            <a:avLst/>
            <a:gdLst/>
            <a:ahLst/>
            <a:cxnLst/>
            <a:rect l="l" t="t" r="r" b="b"/>
            <a:pathLst>
              <a:path w="9683816" h="5435042">
                <a:moveTo>
                  <a:pt x="0" y="0"/>
                </a:moveTo>
                <a:lnTo>
                  <a:pt x="9683816" y="0"/>
                </a:lnTo>
                <a:lnTo>
                  <a:pt x="9683816" y="5435042"/>
                </a:lnTo>
                <a:lnTo>
                  <a:pt x="0" y="5435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40711" y="513579"/>
            <a:ext cx="14104399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Best Practices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604184" y="2749781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Promote Authentic  &amp;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Educational Content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552960" y="4144705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Share visually stunning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images and videos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4913300" y="5639114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Collaborate with fashion and 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sustainability influencers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06220" y="7038273"/>
            <a:ext cx="6088648" cy="15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Use hashtags like #sustainablefashion, #sustainablefashionbrand, and #bambooclothingforwomen that can help increase visibility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C131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028700" y="1028700"/>
            <a:ext cx="4159154" cy="8229600"/>
            <a:chOff x="0" y="0"/>
            <a:chExt cx="2620010" cy="5184140"/>
          </a:xfrm>
        </p:grpSpPr>
        <p:sp>
          <p:nvSpPr>
            <p:cNvPr id="3" name="Freeform 3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2"/>
              <a:stretch>
                <a:fillRect l="-22234" r="-22234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12" name="Freeform 12"/>
          <p:cNvSpPr/>
          <p:nvPr/>
        </p:nvSpPr>
        <p:spPr>
          <a:xfrm>
            <a:off x="5187854" y="2425979"/>
            <a:ext cx="9683816" cy="5435042"/>
          </a:xfrm>
          <a:custGeom>
            <a:avLst/>
            <a:gdLst/>
            <a:ahLst/>
            <a:cxnLst/>
            <a:rect l="l" t="t" r="r" b="b"/>
            <a:pathLst>
              <a:path w="9683816" h="5435042">
                <a:moveTo>
                  <a:pt x="0" y="0"/>
                </a:moveTo>
                <a:lnTo>
                  <a:pt x="9683816" y="0"/>
                </a:lnTo>
                <a:lnTo>
                  <a:pt x="9683816" y="5435042"/>
                </a:lnTo>
                <a:lnTo>
                  <a:pt x="0" y="54350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840711" y="513579"/>
            <a:ext cx="14104399" cy="145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44"/>
              </a:lnSpc>
            </a:pPr>
            <a:r>
              <a:rPr lang="en-US" sz="9620">
                <a:solidFill>
                  <a:srgbClr val="FFFFFF"/>
                </a:solidFill>
                <a:latin typeface="League Spartan"/>
              </a:rPr>
              <a:t>Best Practices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820101" y="2801080"/>
            <a:ext cx="9683816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Use Call To Action in very post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553795" y="7038273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9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Actively engage with </a:t>
            </a:r>
          </a:p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customers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749524" y="4128859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Use Keywords like bamboo lothing, bamboo clothing canada,bamboo wear Canada, bamboo clothing store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575484" y="5583566"/>
            <a:ext cx="9683816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9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Best time to post between 9am to 6pm</a:t>
            </a:r>
          </a:p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(depending upon the platform)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425738" y="9503413"/>
            <a:ext cx="3862262" cy="558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image, Semrush, Hubspot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05994" y="-238124"/>
            <a:ext cx="10763292" cy="10763249"/>
            <a:chOff x="0" y="0"/>
            <a:chExt cx="6350025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2"/>
              <a:stretch>
                <a:fillRect t="-25000" b="-2500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279316" y="2899950"/>
            <a:ext cx="2624947" cy="2624947"/>
            <a:chOff x="0" y="0"/>
            <a:chExt cx="3499929" cy="3499929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1875" r="21874"/>
            <a:stretch>
              <a:fillRect/>
            </a:stretch>
          </p:blipFill>
          <p:spPr>
            <a:xfrm>
              <a:off x="0" y="0"/>
              <a:ext cx="3499929" cy="3499929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0279316" y="5736385"/>
            <a:ext cx="2624947" cy="3961067"/>
            <a:chOff x="0" y="0"/>
            <a:chExt cx="3499929" cy="5281423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l="48504" r="7343"/>
            <a:stretch>
              <a:fillRect/>
            </a:stretch>
          </p:blipFill>
          <p:spPr>
            <a:xfrm>
              <a:off x="0" y="0"/>
              <a:ext cx="3499929" cy="5281423"/>
            </a:xfrm>
            <a:prstGeom prst="rect">
              <a:avLst/>
            </a:prstGeom>
          </p:spPr>
        </p:pic>
      </p:grpSp>
      <p:sp>
        <p:nvSpPr>
          <p:cNvPr id="8" name="TextBox 8"/>
          <p:cNvSpPr txBox="1"/>
          <p:nvPr/>
        </p:nvSpPr>
        <p:spPr>
          <a:xfrm>
            <a:off x="13440337" y="1143596"/>
            <a:ext cx="4566399" cy="1282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30"/>
              </a:lnSpc>
            </a:pPr>
            <a:r>
              <a:rPr lang="en-US" sz="9630" spc="-731">
                <a:solidFill>
                  <a:srgbClr val="000000"/>
                </a:solidFill>
                <a:latin typeface="League Spartan"/>
              </a:rPr>
              <a:t>Tuning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10279316" y="703995"/>
            <a:ext cx="2624947" cy="1965299"/>
            <a:chOff x="0" y="0"/>
            <a:chExt cx="3499929" cy="2620399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5"/>
            <a:srcRect l="5506" r="5506"/>
            <a:stretch>
              <a:fillRect/>
            </a:stretch>
          </p:blipFill>
          <p:spPr>
            <a:xfrm>
              <a:off x="0" y="0"/>
              <a:ext cx="3499929" cy="2620399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13440337" y="3270426"/>
            <a:ext cx="4230153" cy="489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262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Review performance and extend partnerships with top influencers.</a:t>
            </a:r>
          </a:p>
          <a:p>
            <a:pPr>
              <a:lnSpc>
                <a:spcPts val="3262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3262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Reassess collaborations with underperforming influencers.</a:t>
            </a:r>
          </a:p>
          <a:p>
            <a:pPr>
              <a:lnSpc>
                <a:spcPts val="3262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3262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Align strategy with business goals.</a:t>
            </a:r>
          </a:p>
          <a:p>
            <a:pPr>
              <a:lnSpc>
                <a:spcPts val="3262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3262"/>
              </a:lnSpc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Regularly review metrics and adjust strategy as needed.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687246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AutoShape 3"/>
          <p:cNvSpPr/>
          <p:nvPr/>
        </p:nvSpPr>
        <p:spPr>
          <a:xfrm>
            <a:off x="1028700" y="771453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>
            <a:off x="1028700" y="43540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AutoShape 5"/>
          <p:cNvSpPr/>
          <p:nvPr/>
        </p:nvSpPr>
        <p:spPr>
          <a:xfrm>
            <a:off x="1028700" y="51922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TextBox 6"/>
          <p:cNvSpPr txBox="1"/>
          <p:nvPr/>
        </p:nvSpPr>
        <p:spPr>
          <a:xfrm>
            <a:off x="1028700" y="6412023"/>
            <a:ext cx="4121036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HubSpot Basic Plan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7196311"/>
            <a:ext cx="4665438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Social Media Manager Salary</a:t>
            </a:r>
          </a:p>
        </p:txBody>
      </p:sp>
      <p:sp>
        <p:nvSpPr>
          <p:cNvPr id="8" name="AutoShape 8"/>
          <p:cNvSpPr/>
          <p:nvPr/>
        </p:nvSpPr>
        <p:spPr>
          <a:xfrm>
            <a:off x="1028700" y="6030451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TextBox 9"/>
          <p:cNvSpPr txBox="1"/>
          <p:nvPr/>
        </p:nvSpPr>
        <p:spPr>
          <a:xfrm>
            <a:off x="1028700" y="8138393"/>
            <a:ext cx="5911084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TOTAL MONTHLY BUDGET ESTIMATE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661" y="3758616"/>
            <a:ext cx="4665438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Instagram/Facebook Ads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525626"/>
            <a:ext cx="4472874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Influencer Barter Deals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869585" y="8138393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$1260</a:t>
            </a:r>
          </a:p>
        </p:txBody>
      </p:sp>
      <p:sp>
        <p:nvSpPr>
          <p:cNvPr id="13" name="AutoShape 13"/>
          <p:cNvSpPr/>
          <p:nvPr/>
        </p:nvSpPr>
        <p:spPr>
          <a:xfrm>
            <a:off x="1028661" y="8863991"/>
            <a:ext cx="1623063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675653" y="1040105"/>
            <a:ext cx="8780254" cy="1356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30">
                <a:solidFill>
                  <a:srgbClr val="FFFFFF"/>
                </a:solidFill>
                <a:latin typeface="League Spartan"/>
              </a:rPr>
              <a:t>Budgeting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0968046" y="-276988"/>
            <a:ext cx="6291254" cy="8844193"/>
            <a:chOff x="0" y="0"/>
            <a:chExt cx="8388339" cy="11792257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2"/>
            <a:srcRect l="26288" r="26288"/>
            <a:stretch>
              <a:fillRect/>
            </a:stretch>
          </p:blipFill>
          <p:spPr>
            <a:xfrm>
              <a:off x="0" y="0"/>
              <a:ext cx="8388339" cy="11792257"/>
            </a:xfrm>
            <a:prstGeom prst="rect">
              <a:avLst/>
            </a:prstGeom>
          </p:spPr>
        </p:pic>
      </p:grpSp>
      <p:sp>
        <p:nvSpPr>
          <p:cNvPr id="17" name="AutoShape 17"/>
          <p:cNvSpPr/>
          <p:nvPr/>
        </p:nvSpPr>
        <p:spPr>
          <a:xfrm>
            <a:off x="1075038" y="8557680"/>
            <a:ext cx="9238199" cy="0"/>
          </a:xfrm>
          <a:prstGeom prst="line">
            <a:avLst/>
          </a:prstGeom>
          <a:ln w="95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8" name="TextBox 18"/>
          <p:cNvSpPr txBox="1"/>
          <p:nvPr/>
        </p:nvSpPr>
        <p:spPr>
          <a:xfrm>
            <a:off x="-2745693" y="4583159"/>
            <a:ext cx="9238199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Google Ads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675653" y="9221179"/>
            <a:ext cx="16328034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Note: Revenue is assumed to be $45000/month</a:t>
            </a:r>
          </a:p>
          <a:p>
            <a:pPr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Arwen’s Apparel wants to spend around 4% of their revenue on marketing. So most of the marketing will be organic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915923" y="3885294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$100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915923" y="4649834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$40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8915923" y="5487526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$300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915923" y="6412023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$20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915923" y="7196311"/>
            <a:ext cx="1397315" cy="306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30"/>
              </a:lnSpc>
            </a:pPr>
            <a:r>
              <a:rPr lang="en-US" sz="2330">
                <a:solidFill>
                  <a:srgbClr val="FFFFFF"/>
                </a:solidFill>
                <a:latin typeface="DM Serif Display"/>
              </a:rPr>
              <a:t>$960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456854" y="0"/>
            <a:ext cx="4831146" cy="10287000"/>
            <a:chOff x="0" y="0"/>
            <a:chExt cx="6441528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26159" r="26159" b="32316"/>
            <a:stretch>
              <a:fillRect/>
            </a:stretch>
          </p:blipFill>
          <p:spPr>
            <a:xfrm>
              <a:off x="0" y="0"/>
              <a:ext cx="6441528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065915" y="1028700"/>
            <a:ext cx="6193385" cy="12254676"/>
            <a:chOff x="0" y="0"/>
            <a:chExt cx="2620010" cy="5184140"/>
          </a:xfrm>
        </p:grpSpPr>
        <p:sp>
          <p:nvSpPr>
            <p:cNvPr id="5" name="Freeform 5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22234" r="-22234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555555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2E2E2E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555555"/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675653" y="1040105"/>
            <a:ext cx="8780254" cy="1356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400"/>
              </a:lnSpc>
            </a:pPr>
            <a:r>
              <a:rPr lang="en-US" sz="9630">
                <a:solidFill>
                  <a:srgbClr val="000000"/>
                </a:solidFill>
                <a:latin typeface="League Spartan"/>
              </a:rPr>
              <a:t>Conclusion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75653" y="3099095"/>
            <a:ext cx="4444901" cy="1513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048" lvl="1" indent="-251524">
              <a:lnSpc>
                <a:spcPts val="3029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Capitalizing on Social Media</a:t>
            </a:r>
          </a:p>
          <a:p>
            <a:pPr marL="503048" lvl="1" indent="-251524">
              <a:lnSpc>
                <a:spcPts val="3029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Prompt Website Launch</a:t>
            </a:r>
          </a:p>
          <a:p>
            <a:pPr marL="503048" lvl="1" indent="-251524">
              <a:lnSpc>
                <a:spcPts val="3029"/>
              </a:lnSpc>
              <a:spcBef>
                <a:spcPct val="0"/>
              </a:spcBef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Utilizing Pinterest</a:t>
            </a:r>
          </a:p>
          <a:p>
            <a:pPr marL="503048" lvl="1" indent="-251524" algn="l">
              <a:lnSpc>
                <a:spcPts val="3029"/>
              </a:lnSpc>
              <a:spcBef>
                <a:spcPct val="0"/>
              </a:spcBef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Building Brand Awareness: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629650" y="-8647854"/>
            <a:ext cx="1028700" cy="18288000"/>
            <a:chOff x="0" y="0"/>
            <a:chExt cx="270933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0933" cy="4816592"/>
            </a:xfrm>
            <a:custGeom>
              <a:avLst/>
              <a:gdLst/>
              <a:ahLst/>
              <a:cxnLst/>
              <a:rect l="l" t="t" r="r" b="b"/>
              <a:pathLst>
                <a:path w="270933" h="4816592">
                  <a:moveTo>
                    <a:pt x="0" y="0"/>
                  </a:moveTo>
                  <a:lnTo>
                    <a:pt x="270933" y="0"/>
                  </a:lnTo>
                  <a:lnTo>
                    <a:pt x="270933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270933" cy="48642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38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6962724" y="-770004"/>
            <a:ext cx="1015259" cy="2555266"/>
            <a:chOff x="0" y="0"/>
            <a:chExt cx="267393" cy="6729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67393" cy="672992"/>
            </a:xfrm>
            <a:custGeom>
              <a:avLst/>
              <a:gdLst/>
              <a:ahLst/>
              <a:cxnLst/>
              <a:rect l="l" t="t" r="r" b="b"/>
              <a:pathLst>
                <a:path w="267393" h="672992">
                  <a:moveTo>
                    <a:pt x="0" y="0"/>
                  </a:moveTo>
                  <a:lnTo>
                    <a:pt x="267393" y="0"/>
                  </a:lnTo>
                  <a:lnTo>
                    <a:pt x="267393" y="672992"/>
                  </a:lnTo>
                  <a:lnTo>
                    <a:pt x="0" y="672992"/>
                  </a:lnTo>
                  <a:close/>
                </a:path>
              </a:pathLst>
            </a:custGeom>
            <a:solidFill>
              <a:srgbClr val="94938A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267393" cy="7206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38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 flipV="1">
            <a:off x="3387463" y="-9328"/>
            <a:ext cx="0" cy="102915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AutoShape 9"/>
          <p:cNvSpPr/>
          <p:nvPr/>
        </p:nvSpPr>
        <p:spPr>
          <a:xfrm>
            <a:off x="0" y="1015259"/>
            <a:ext cx="1831107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AutoShape 10"/>
          <p:cNvSpPr/>
          <p:nvPr/>
        </p:nvSpPr>
        <p:spPr>
          <a:xfrm>
            <a:off x="0" y="9552798"/>
            <a:ext cx="18311075" cy="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 flipV="1">
            <a:off x="6197483" y="-54891"/>
            <a:ext cx="0" cy="1070150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 flipV="1">
            <a:off x="9494279" y="1009638"/>
            <a:ext cx="0" cy="854792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AutoShape 13"/>
          <p:cNvSpPr/>
          <p:nvPr/>
        </p:nvSpPr>
        <p:spPr>
          <a:xfrm flipV="1">
            <a:off x="17286532" y="1012353"/>
            <a:ext cx="0" cy="8545207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AutoShape 14"/>
          <p:cNvSpPr/>
          <p:nvPr/>
        </p:nvSpPr>
        <p:spPr>
          <a:xfrm flipV="1">
            <a:off x="1023938" y="1010496"/>
            <a:ext cx="0" cy="8548374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5" name="AutoShape 15"/>
          <p:cNvSpPr/>
          <p:nvPr/>
        </p:nvSpPr>
        <p:spPr>
          <a:xfrm flipV="1">
            <a:off x="8747371" y="-13894"/>
            <a:ext cx="0" cy="102915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6" name="AutoShape 16"/>
          <p:cNvSpPr/>
          <p:nvPr/>
        </p:nvSpPr>
        <p:spPr>
          <a:xfrm flipV="1">
            <a:off x="11968323" y="-13894"/>
            <a:ext cx="0" cy="102915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 flipV="1">
            <a:off x="14966862" y="-13894"/>
            <a:ext cx="0" cy="1029153"/>
          </a:xfrm>
          <a:prstGeom prst="line">
            <a:avLst/>
          </a:prstGeom>
          <a:ln w="952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8" name="Group 18"/>
          <p:cNvGrpSpPr/>
          <p:nvPr/>
        </p:nvGrpSpPr>
        <p:grpSpPr>
          <a:xfrm>
            <a:off x="1569565" y="1590365"/>
            <a:ext cx="7023043" cy="7470133"/>
            <a:chOff x="0" y="0"/>
            <a:chExt cx="9364057" cy="9960178"/>
          </a:xfrm>
        </p:grpSpPr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2"/>
            <a:srcRect l="30203" t="3174" r="27083" b="28633"/>
            <a:stretch>
              <a:fillRect/>
            </a:stretch>
          </p:blipFill>
          <p:spPr>
            <a:xfrm>
              <a:off x="0" y="0"/>
              <a:ext cx="9364057" cy="9960178"/>
            </a:xfrm>
            <a:prstGeom prst="rect">
              <a:avLst/>
            </a:prstGeom>
          </p:spPr>
        </p:pic>
      </p:grpSp>
      <p:sp>
        <p:nvSpPr>
          <p:cNvPr id="20" name="TextBox 20"/>
          <p:cNvSpPr txBox="1"/>
          <p:nvPr/>
        </p:nvSpPr>
        <p:spPr>
          <a:xfrm>
            <a:off x="1162079" y="350601"/>
            <a:ext cx="1934872" cy="30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38"/>
              </a:lnSpc>
              <a:spcBef>
                <a:spcPct val="0"/>
              </a:spcBef>
            </a:pPr>
            <a:r>
              <a:rPr lang="en-US" sz="1741" u="none" strike="noStrike" spc="465">
                <a:solidFill>
                  <a:srgbClr val="FFFFFF"/>
                </a:solidFill>
                <a:latin typeface="Public Sans"/>
              </a:rPr>
              <a:t>WELCOME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560146" y="358856"/>
            <a:ext cx="2464654" cy="30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38"/>
              </a:lnSpc>
              <a:spcBef>
                <a:spcPct val="0"/>
              </a:spcBef>
            </a:pPr>
            <a:r>
              <a:rPr lang="en-US" sz="1741" u="none" strike="noStrike" spc="325">
                <a:solidFill>
                  <a:srgbClr val="FFFFFF"/>
                </a:solidFill>
                <a:latin typeface="Public Sans"/>
              </a:rPr>
              <a:t>ABOUT US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239785" y="358856"/>
            <a:ext cx="2420775" cy="30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38"/>
              </a:lnSpc>
              <a:spcBef>
                <a:spcPct val="0"/>
              </a:spcBef>
            </a:pPr>
            <a:r>
              <a:rPr lang="en-US" sz="1741" u="none" strike="noStrike" spc="325">
                <a:solidFill>
                  <a:srgbClr val="FFFFFF"/>
                </a:solidFill>
                <a:latin typeface="Public Sans"/>
              </a:rPr>
              <a:t>LOOKBOOK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429789" y="358856"/>
            <a:ext cx="1829511" cy="30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38"/>
              </a:lnSpc>
              <a:spcBef>
                <a:spcPct val="0"/>
              </a:spcBef>
            </a:pPr>
            <a:r>
              <a:rPr lang="en-US" sz="1741" u="none" strike="noStrike" spc="325">
                <a:solidFill>
                  <a:srgbClr val="FFFFFF"/>
                </a:solidFill>
                <a:latin typeface="Public Sans"/>
              </a:rPr>
              <a:t>CONTACT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373695" y="368381"/>
            <a:ext cx="2134721" cy="315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578"/>
              </a:lnSpc>
              <a:spcBef>
                <a:spcPct val="0"/>
              </a:spcBef>
            </a:pPr>
            <a:r>
              <a:rPr lang="en-US" sz="1841" u="none" strike="noStrike" spc="491">
                <a:solidFill>
                  <a:srgbClr val="FFFFFF"/>
                </a:solidFill>
                <a:latin typeface="Public Sans Bold"/>
              </a:rPr>
              <a:t>OUR TEAM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8894145" y="358856"/>
            <a:ext cx="2927403" cy="308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38"/>
              </a:lnSpc>
              <a:spcBef>
                <a:spcPct val="0"/>
              </a:spcBef>
            </a:pPr>
            <a:r>
              <a:rPr lang="en-US" sz="1741" spc="325">
                <a:solidFill>
                  <a:srgbClr val="FFFFFF"/>
                </a:solidFill>
                <a:latin typeface="Public Sans"/>
              </a:rPr>
              <a:t>MISSION &amp; VISION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789657" y="4544569"/>
            <a:ext cx="4582858" cy="1409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570"/>
              </a:lnSpc>
            </a:pPr>
            <a:r>
              <a:rPr lang="en-US" sz="8264">
                <a:solidFill>
                  <a:srgbClr val="FFFFF5"/>
                </a:solidFill>
                <a:latin typeface="Pinyon Script"/>
              </a:rPr>
              <a:t>Thank you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567662" y="3001227"/>
            <a:ext cx="7765021" cy="4713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8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PREPARED BY:</a:t>
            </a:r>
          </a:p>
          <a:p>
            <a:pPr algn="ctr">
              <a:lnSpc>
                <a:spcPts val="3618"/>
              </a:lnSpc>
            </a:pPr>
            <a:endParaRPr lang="en-US" sz="2741" spc="41">
              <a:solidFill>
                <a:srgbClr val="000000"/>
              </a:solidFill>
              <a:latin typeface="DM Serif Display"/>
            </a:endParaRPr>
          </a:p>
          <a:p>
            <a:pPr algn="ctr">
              <a:lnSpc>
                <a:spcPts val="3618"/>
              </a:lnSpc>
            </a:pPr>
            <a:endParaRPr lang="en-US" sz="2741" spc="41">
              <a:solidFill>
                <a:srgbClr val="000000"/>
              </a:solidFill>
              <a:latin typeface="DM Serif Display"/>
            </a:endParaRPr>
          </a:p>
          <a:p>
            <a:pPr algn="ctr">
              <a:lnSpc>
                <a:spcPts val="5537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GLORI AMUKAMARA</a:t>
            </a:r>
          </a:p>
          <a:p>
            <a:pPr algn="ctr">
              <a:lnSpc>
                <a:spcPts val="5537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JASBIR KAUR</a:t>
            </a:r>
          </a:p>
          <a:p>
            <a:pPr algn="ctr">
              <a:lnSpc>
                <a:spcPts val="5537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KRITIKA LALWANI</a:t>
            </a:r>
          </a:p>
          <a:p>
            <a:pPr algn="ctr">
              <a:lnSpc>
                <a:spcPts val="5537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ODINAKA OKAFOR</a:t>
            </a:r>
          </a:p>
          <a:p>
            <a:pPr algn="ctr">
              <a:lnSpc>
                <a:spcPts val="5537"/>
              </a:lnSpc>
            </a:pPr>
            <a:r>
              <a:rPr lang="en-US" sz="2741" spc="41">
                <a:solidFill>
                  <a:srgbClr val="000000"/>
                </a:solidFill>
                <a:latin typeface="DM Serif Display"/>
              </a:rPr>
              <a:t>SATYA PAL SINGH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4878510" y="9870948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5568" y="585273"/>
            <a:ext cx="7934247" cy="9192654"/>
            <a:chOff x="0" y="0"/>
            <a:chExt cx="10578997" cy="1225687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6844" r="6844"/>
            <a:stretch>
              <a:fillRect/>
            </a:stretch>
          </p:blipFill>
          <p:spPr>
            <a:xfrm>
              <a:off x="0" y="0"/>
              <a:ext cx="10578997" cy="12256872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8685565" y="585273"/>
            <a:ext cx="3522271" cy="3391489"/>
            <a:chOff x="0" y="0"/>
            <a:chExt cx="4696362" cy="4521985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20170" t="18504" r="23439"/>
            <a:stretch>
              <a:fillRect/>
            </a:stretch>
          </p:blipFill>
          <p:spPr>
            <a:xfrm>
              <a:off x="0" y="0"/>
              <a:ext cx="4696362" cy="4521985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12495581" y="585273"/>
            <a:ext cx="5326852" cy="3372790"/>
            <a:chOff x="0" y="0"/>
            <a:chExt cx="7102469" cy="4497054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/>
            <a:srcRect t="16154" b="41660"/>
            <a:stretch>
              <a:fillRect/>
            </a:stretch>
          </p:blipFill>
          <p:spPr>
            <a:xfrm>
              <a:off x="0" y="0"/>
              <a:ext cx="7102469" cy="4497054"/>
            </a:xfrm>
            <a:prstGeom prst="rect">
              <a:avLst/>
            </a:prstGeom>
          </p:spPr>
        </p:pic>
      </p:grpSp>
      <p:grpSp>
        <p:nvGrpSpPr>
          <p:cNvPr id="8" name="Group 8"/>
          <p:cNvGrpSpPr/>
          <p:nvPr/>
        </p:nvGrpSpPr>
        <p:grpSpPr>
          <a:xfrm>
            <a:off x="781050" y="5721553"/>
            <a:ext cx="6896100" cy="3536747"/>
            <a:chOff x="0" y="0"/>
            <a:chExt cx="1816257" cy="93148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816257" cy="931489"/>
            </a:xfrm>
            <a:custGeom>
              <a:avLst/>
              <a:gdLst/>
              <a:ahLst/>
              <a:cxnLst/>
              <a:rect l="l" t="t" r="r" b="b"/>
              <a:pathLst>
                <a:path w="1816257" h="931489">
                  <a:moveTo>
                    <a:pt x="0" y="0"/>
                  </a:moveTo>
                  <a:lnTo>
                    <a:pt x="1816257" y="0"/>
                  </a:lnTo>
                  <a:lnTo>
                    <a:pt x="1816257" y="931489"/>
                  </a:lnTo>
                  <a:lnTo>
                    <a:pt x="0" y="931489"/>
                  </a:lnTo>
                  <a:close/>
                </a:path>
              </a:pathLst>
            </a:custGeom>
            <a:solidFill>
              <a:srgbClr val="FFFFFF">
                <a:alpha val="84706"/>
              </a:srgbClr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38100"/>
              <a:ext cx="1816257" cy="893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97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344484" y="6391220"/>
            <a:ext cx="5769233" cy="1869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60"/>
              </a:lnSpc>
            </a:pPr>
            <a:r>
              <a:rPr lang="en-US" sz="7260" spc="-551">
                <a:solidFill>
                  <a:srgbClr val="000000"/>
                </a:solidFill>
                <a:latin typeface="League Spartan"/>
              </a:rPr>
              <a:t>Analyzing the category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85565" y="4359897"/>
            <a:ext cx="8905070" cy="6136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054"/>
              </a:lnSpc>
            </a:pPr>
            <a:r>
              <a:rPr lang="en-US" sz="2330" spc="79">
                <a:solidFill>
                  <a:srgbClr val="000000"/>
                </a:solidFill>
                <a:latin typeface="League Spartan"/>
              </a:rPr>
              <a:t>Demand for Sustainable Goods: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Growing trend driven by consumer demand for environmentally friendly products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33% of Canadians willing to pay more for sustainable goods</a:t>
            </a:r>
          </a:p>
          <a:p>
            <a:pPr>
              <a:lnSpc>
                <a:spcPts val="4054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4054"/>
              </a:lnSpc>
            </a:pPr>
            <a:r>
              <a:rPr lang="en-US" sz="2330" spc="79">
                <a:solidFill>
                  <a:srgbClr val="000000"/>
                </a:solidFill>
                <a:latin typeface="League Spartan"/>
              </a:rPr>
              <a:t>Sustainable Fashion and Bamboo Clothing: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Bamboo clothing symbolizes elegance and grace in design.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Versatile fabric used for stylish and innovative pieces</a:t>
            </a:r>
          </a:p>
          <a:p>
            <a:pPr marL="503048" lvl="1" indent="-251524">
              <a:lnSpc>
                <a:spcPts val="4054"/>
              </a:lnSpc>
              <a:buFont typeface="Arial"/>
              <a:buChar char="•"/>
            </a:pPr>
            <a:r>
              <a:rPr lang="en-US" sz="2330" spc="79">
                <a:solidFill>
                  <a:srgbClr val="000000"/>
                </a:solidFill>
                <a:latin typeface="DM Serif Display"/>
              </a:rPr>
              <a:t>Popular styles include vibrant designs, patterns, draping, and asymmetrical cuts</a:t>
            </a:r>
          </a:p>
          <a:p>
            <a:pPr>
              <a:lnSpc>
                <a:spcPts val="4054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  <a:p>
            <a:pPr>
              <a:lnSpc>
                <a:spcPts val="4054"/>
              </a:lnSpc>
            </a:pPr>
            <a:endParaRPr lang="en-US" sz="2330" spc="79">
              <a:solidFill>
                <a:srgbClr val="000000"/>
              </a:solidFill>
              <a:latin typeface="DM Serif Display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603095" y="9614278"/>
            <a:ext cx="6684905" cy="891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35"/>
              </a:lnSpc>
            </a:pPr>
            <a:r>
              <a:rPr lang="en-US" sz="1735" spc="157">
                <a:solidFill>
                  <a:srgbClr val="000000"/>
                </a:solidFill>
                <a:latin typeface="DM Serif Display"/>
              </a:rPr>
              <a:t>Source- Sustainable Retail Revolution: Strategies for Eco-Friendly Transportation and Shipping Practices, AI generated image</a:t>
            </a:r>
          </a:p>
          <a:p>
            <a:pPr algn="ctr">
              <a:lnSpc>
                <a:spcPts val="1735"/>
              </a:lnSpc>
              <a:spcBef>
                <a:spcPct val="0"/>
              </a:spcBef>
            </a:pPr>
            <a:endParaRPr lang="en-US" sz="1735" spc="157">
              <a:solidFill>
                <a:srgbClr val="000000"/>
              </a:solidFill>
              <a:latin typeface="DM Serif Display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593076" y="6057152"/>
            <a:ext cx="16230600" cy="2485967"/>
          </a:xfrm>
          <a:custGeom>
            <a:avLst/>
            <a:gdLst/>
            <a:ahLst/>
            <a:cxnLst/>
            <a:rect l="l" t="t" r="r" b="b"/>
            <a:pathLst>
              <a:path w="16230600" h="2485967">
                <a:moveTo>
                  <a:pt x="0" y="0"/>
                </a:moveTo>
                <a:lnTo>
                  <a:pt x="16230600" y="0"/>
                </a:lnTo>
                <a:lnTo>
                  <a:pt x="16230600" y="2485967"/>
                </a:lnTo>
                <a:lnTo>
                  <a:pt x="0" y="2485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5879" b="-131391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818342" y="6850587"/>
            <a:ext cx="17295914" cy="994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605"/>
              </a:lnSpc>
            </a:pPr>
            <a:r>
              <a:rPr lang="en-US" sz="7175">
                <a:solidFill>
                  <a:srgbClr val="000000"/>
                </a:solidFill>
                <a:latin typeface="League Spartan"/>
              </a:rPr>
              <a:t>Understanding Our Competition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13598901" y="9949469"/>
            <a:ext cx="4304606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 Competitor’s social media pages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81092" y="5124450"/>
            <a:ext cx="14189483" cy="370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  <a:spcBef>
                <a:spcPct val="0"/>
              </a:spcBef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5.55%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81092" y="7078978"/>
            <a:ext cx="14189483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3.62%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endParaRPr lang="en-US" sz="2330" spc="79">
              <a:solidFill>
                <a:srgbClr val="FFFFFF"/>
              </a:solidFill>
              <a:latin typeface="DM Serif Display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81092" y="8901621"/>
            <a:ext cx="14189483" cy="751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29"/>
              </a:lnSpc>
            </a:pPr>
            <a:r>
              <a:rPr lang="en-US" sz="2330" spc="79">
                <a:solidFill>
                  <a:srgbClr val="FFFFFF"/>
                </a:solidFill>
                <a:latin typeface="DM Serif Display"/>
              </a:rPr>
              <a:t>18.9%</a:t>
            </a:r>
          </a:p>
          <a:p>
            <a:pPr algn="ctr">
              <a:lnSpc>
                <a:spcPts val="3029"/>
              </a:lnSpc>
              <a:spcBef>
                <a:spcPct val="0"/>
              </a:spcBef>
            </a:pPr>
            <a:endParaRPr lang="en-US" sz="2330" spc="79">
              <a:solidFill>
                <a:srgbClr val="FFFFFF"/>
              </a:solidFill>
              <a:latin typeface="DM Serif Display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DB8009-98F7-4A33-83A2-9F0418BEA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" y="4045"/>
            <a:ext cx="18281026" cy="10278909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7524293"/>
            <a:ext cx="18288000" cy="2762707"/>
            <a:chOff x="0" y="0"/>
            <a:chExt cx="4816593" cy="72762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727627"/>
            </a:xfrm>
            <a:custGeom>
              <a:avLst/>
              <a:gdLst/>
              <a:ahLst/>
              <a:cxnLst/>
              <a:rect l="l" t="t" r="r" b="b"/>
              <a:pathLst>
                <a:path w="4816592" h="727627">
                  <a:moveTo>
                    <a:pt x="0" y="0"/>
                  </a:moveTo>
                  <a:lnTo>
                    <a:pt x="4816592" y="0"/>
                  </a:lnTo>
                  <a:lnTo>
                    <a:pt x="4816592" y="727627"/>
                  </a:lnTo>
                  <a:lnTo>
                    <a:pt x="0" y="727627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816593" cy="794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0604500" y="0"/>
            <a:ext cx="3841750" cy="3762146"/>
          </a:xfrm>
          <a:custGeom>
            <a:avLst/>
            <a:gdLst/>
            <a:ahLst/>
            <a:cxnLst/>
            <a:rect l="l" t="t" r="r" b="b"/>
            <a:pathLst>
              <a:path w="3841750" h="3762146">
                <a:moveTo>
                  <a:pt x="0" y="0"/>
                </a:moveTo>
                <a:lnTo>
                  <a:pt x="3841750" y="0"/>
                </a:lnTo>
                <a:lnTo>
                  <a:pt x="3841750" y="3762146"/>
                </a:lnTo>
                <a:lnTo>
                  <a:pt x="0" y="37621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0652" b="-60652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604500" y="3762146"/>
            <a:ext cx="3841750" cy="3762146"/>
          </a:xfrm>
          <a:custGeom>
            <a:avLst/>
            <a:gdLst/>
            <a:ahLst/>
            <a:cxnLst/>
            <a:rect l="l" t="t" r="r" b="b"/>
            <a:pathLst>
              <a:path w="3841750" h="3762146">
                <a:moveTo>
                  <a:pt x="0" y="0"/>
                </a:moveTo>
                <a:lnTo>
                  <a:pt x="3841750" y="0"/>
                </a:lnTo>
                <a:lnTo>
                  <a:pt x="3841750" y="3762147"/>
                </a:lnTo>
                <a:lnTo>
                  <a:pt x="0" y="37621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0652" b="-60652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446250" y="0"/>
            <a:ext cx="3841750" cy="2508098"/>
          </a:xfrm>
          <a:custGeom>
            <a:avLst/>
            <a:gdLst/>
            <a:ahLst/>
            <a:cxnLst/>
            <a:rect l="l" t="t" r="r" b="b"/>
            <a:pathLst>
              <a:path w="3841750" h="2508098">
                <a:moveTo>
                  <a:pt x="0" y="0"/>
                </a:moveTo>
                <a:lnTo>
                  <a:pt x="3841750" y="0"/>
                </a:lnTo>
                <a:lnTo>
                  <a:pt x="3841750" y="2508098"/>
                </a:lnTo>
                <a:lnTo>
                  <a:pt x="0" y="2508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15978" b="-115978"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4446250" y="2508098"/>
            <a:ext cx="3841750" cy="5016195"/>
          </a:xfrm>
          <a:custGeom>
            <a:avLst/>
            <a:gdLst/>
            <a:ahLst/>
            <a:cxnLst/>
            <a:rect l="l" t="t" r="r" b="b"/>
            <a:pathLst>
              <a:path w="3841750" h="5016195">
                <a:moveTo>
                  <a:pt x="0" y="0"/>
                </a:moveTo>
                <a:lnTo>
                  <a:pt x="3841750" y="0"/>
                </a:lnTo>
                <a:lnTo>
                  <a:pt x="3841750" y="5016195"/>
                </a:lnTo>
                <a:lnTo>
                  <a:pt x="0" y="50161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2480" b="-5349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346200" y="2147036"/>
            <a:ext cx="7835900" cy="4795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9336"/>
              </a:lnSpc>
            </a:pPr>
            <a:r>
              <a:rPr lang="en-US" sz="9624" u="none" spc="-731">
                <a:solidFill>
                  <a:srgbClr val="000000"/>
                </a:solidFill>
                <a:latin typeface="League Spartan"/>
              </a:rPr>
              <a:t>What our competition looks on social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201900" y="7524293"/>
            <a:ext cx="3086100" cy="2762707"/>
            <a:chOff x="0" y="0"/>
            <a:chExt cx="812800" cy="7276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727627"/>
            </a:xfrm>
            <a:custGeom>
              <a:avLst/>
              <a:gdLst/>
              <a:ahLst/>
              <a:cxnLst/>
              <a:rect l="l" t="t" r="r" b="b"/>
              <a:pathLst>
                <a:path w="812800" h="727627">
                  <a:moveTo>
                    <a:pt x="0" y="0"/>
                  </a:moveTo>
                  <a:lnTo>
                    <a:pt x="812800" y="0"/>
                  </a:lnTo>
                  <a:lnTo>
                    <a:pt x="812800" y="727627"/>
                  </a:lnTo>
                  <a:lnTo>
                    <a:pt x="0" y="727627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812800" cy="7943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50"/>
                </a:lnSpc>
              </a:pPr>
              <a:endParaRPr/>
            </a:p>
          </p:txBody>
        </p:sp>
      </p:grpSp>
      <p:sp>
        <p:nvSpPr>
          <p:cNvPr id="13" name="AutoShape 13"/>
          <p:cNvSpPr/>
          <p:nvPr/>
        </p:nvSpPr>
        <p:spPr>
          <a:xfrm>
            <a:off x="10594975" y="44"/>
            <a:ext cx="19050" cy="10287000"/>
          </a:xfrm>
          <a:prstGeom prst="line">
            <a:avLst/>
          </a:prstGeom>
          <a:ln w="4762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4" name="TextBox 14"/>
          <p:cNvSpPr txBox="1"/>
          <p:nvPr/>
        </p:nvSpPr>
        <p:spPr>
          <a:xfrm>
            <a:off x="13598901" y="9949469"/>
            <a:ext cx="4304606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Competito</a:t>
            </a:r>
            <a:r>
              <a:rPr lang="en-US" sz="1739" spc="59">
                <a:solidFill>
                  <a:srgbClr val="000000"/>
                </a:solidFill>
                <a:latin typeface="DM Serif Display"/>
              </a:rPr>
              <a:t>r’s social media pages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Blue Grid Table"/>
          <p:cNvSpPr/>
          <p:nvPr/>
        </p:nvSpPr>
        <p:spPr>
          <a:xfrm rot="2425765">
            <a:off x="10522270" y="-1851382"/>
            <a:ext cx="9644795" cy="9644795"/>
          </a:xfrm>
          <a:custGeom>
            <a:avLst/>
            <a:gdLst/>
            <a:ahLst/>
            <a:cxnLst/>
            <a:rect l="l" t="t" r="r" b="b"/>
            <a:pathLst>
              <a:path w="9644795" h="9644795">
                <a:moveTo>
                  <a:pt x="0" y="0"/>
                </a:moveTo>
                <a:lnTo>
                  <a:pt x="9644795" y="0"/>
                </a:lnTo>
                <a:lnTo>
                  <a:pt x="9644795" y="9644795"/>
                </a:lnTo>
                <a:lnTo>
                  <a:pt x="0" y="9644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999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0" y="-13331"/>
            <a:ext cx="9858596" cy="11293976"/>
            <a:chOff x="0" y="0"/>
            <a:chExt cx="3130550" cy="35863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130550" cy="3586348"/>
            </a:xfrm>
            <a:custGeom>
              <a:avLst/>
              <a:gdLst/>
              <a:ahLst/>
              <a:cxnLst/>
              <a:rect l="l" t="t" r="r" b="b"/>
              <a:pathLst>
                <a:path w="3130550" h="3586348">
                  <a:moveTo>
                    <a:pt x="0" y="1123950"/>
                  </a:moveTo>
                  <a:lnTo>
                    <a:pt x="0" y="3586348"/>
                  </a:lnTo>
                  <a:lnTo>
                    <a:pt x="3130550" y="3586348"/>
                  </a:lnTo>
                  <a:lnTo>
                    <a:pt x="3130550" y="0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8523936" y="951695"/>
            <a:ext cx="2593118" cy="2593108"/>
            <a:chOff x="0" y="0"/>
            <a:chExt cx="6350025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t="-58305" b="-58305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8523936" y="3846946"/>
            <a:ext cx="2593118" cy="2593108"/>
            <a:chOff x="0" y="0"/>
            <a:chExt cx="6350025" cy="63500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5"/>
              <a:stretch>
                <a:fillRect t="-36587" b="-80023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8523936" y="6742197"/>
            <a:ext cx="2593118" cy="2593108"/>
            <a:chOff x="0" y="0"/>
            <a:chExt cx="6350025" cy="63500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26" cy="6350000"/>
            </a:xfrm>
            <a:custGeom>
              <a:avLst/>
              <a:gdLst/>
              <a:ahLst/>
              <a:cxnLst/>
              <a:rect l="l" t="t" r="r" b="b"/>
              <a:pathLst>
                <a:path w="6350026" h="6350000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6"/>
              <a:stretch>
                <a:fillRect t="-58305" b="-58305"/>
              </a:stretch>
            </a:blipFill>
          </p:spPr>
        </p:sp>
      </p:grpSp>
      <p:grpSp>
        <p:nvGrpSpPr>
          <p:cNvPr id="11" name="Group 11"/>
          <p:cNvGrpSpPr/>
          <p:nvPr/>
        </p:nvGrpSpPr>
        <p:grpSpPr>
          <a:xfrm>
            <a:off x="11754878" y="4236271"/>
            <a:ext cx="5061142" cy="2340174"/>
            <a:chOff x="0" y="0"/>
            <a:chExt cx="6748189" cy="312023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0"/>
              <a:ext cx="6748189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</a:pPr>
              <a:r>
                <a:rPr lang="en-US" sz="2400" spc="48">
                  <a:solidFill>
                    <a:srgbClr val="000000"/>
                  </a:solidFill>
                  <a:latin typeface="League Spartan"/>
                </a:rPr>
                <a:t>INSTAGRAM: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600637"/>
              <a:ext cx="6748189" cy="2519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 dirty="0">
                  <a:solidFill>
                    <a:srgbClr val="000000"/>
                  </a:solidFill>
                  <a:latin typeface="DM Serif Display"/>
                </a:rPr>
                <a:t>Followers: 358</a:t>
              </a: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 dirty="0">
                  <a:solidFill>
                    <a:srgbClr val="000000"/>
                  </a:solidFill>
                  <a:latin typeface="DM Serif Display"/>
                </a:rPr>
                <a:t>Engagement Rate: 3.35%</a:t>
              </a: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 dirty="0">
                  <a:solidFill>
                    <a:srgbClr val="000000"/>
                  </a:solidFill>
                  <a:latin typeface="DM Serif Display"/>
                </a:rPr>
                <a:t>Profile URL: </a:t>
              </a:r>
              <a:r>
                <a:rPr lang="en-US" sz="2330" u="sng" spc="79" dirty="0">
                  <a:solidFill>
                    <a:srgbClr val="000000"/>
                  </a:solidFill>
                  <a:latin typeface="DM Serif Display"/>
                  <a:hlinkClick r:id="rId7" tooltip="https://www.instagram.com/arwensapparel/"/>
                </a:rPr>
                <a:t>https://www.instagram.com/arwensapparel/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754878" y="1289276"/>
            <a:ext cx="5061142" cy="2443663"/>
            <a:chOff x="0" y="0"/>
            <a:chExt cx="6748189" cy="3258218"/>
          </a:xfrm>
        </p:grpSpPr>
        <p:sp>
          <p:nvSpPr>
            <p:cNvPr id="15" name="TextBox 15"/>
            <p:cNvSpPr txBox="1"/>
            <p:nvPr/>
          </p:nvSpPr>
          <p:spPr>
            <a:xfrm>
              <a:off x="0" y="0"/>
              <a:ext cx="6748189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</a:pPr>
              <a:r>
                <a:rPr lang="en-US" sz="2400" spc="48">
                  <a:solidFill>
                    <a:srgbClr val="000000"/>
                  </a:solidFill>
                  <a:latin typeface="League Spartan"/>
                </a:rPr>
                <a:t>FACEBOOK: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38622"/>
              <a:ext cx="6748189" cy="2519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 dirty="0">
                  <a:solidFill>
                    <a:srgbClr val="000000"/>
                  </a:solidFill>
                  <a:latin typeface="DM Serif Display"/>
                </a:rPr>
                <a:t>Followers: 1.3K</a:t>
              </a: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 dirty="0">
                  <a:solidFill>
                    <a:srgbClr val="000000"/>
                  </a:solidFill>
                  <a:latin typeface="DM Serif Display"/>
                </a:rPr>
                <a:t>Engagement Rate: 1.92%</a:t>
              </a: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 dirty="0">
                  <a:solidFill>
                    <a:srgbClr val="000000"/>
                  </a:solidFill>
                  <a:latin typeface="DM Serif Display"/>
                </a:rPr>
                <a:t>Profile URL: </a:t>
              </a:r>
              <a:r>
                <a:rPr lang="en-US" sz="2330" u="sng" spc="79" dirty="0">
                  <a:solidFill>
                    <a:srgbClr val="000000"/>
                  </a:solidFill>
                  <a:latin typeface="DM Serif Display"/>
                  <a:hlinkClick r:id="rId8" tooltip="https://www.facebook.com/ArwensApparel/"/>
                </a:rPr>
                <a:t>https://www.facebook.com/ArwensApparel/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1754878" y="7079778"/>
            <a:ext cx="5061142" cy="2443663"/>
            <a:chOff x="0" y="0"/>
            <a:chExt cx="6748189" cy="3258218"/>
          </a:xfrm>
        </p:grpSpPr>
        <p:sp>
          <p:nvSpPr>
            <p:cNvPr id="18" name="TextBox 18"/>
            <p:cNvSpPr txBox="1"/>
            <p:nvPr/>
          </p:nvSpPr>
          <p:spPr>
            <a:xfrm>
              <a:off x="0" y="0"/>
              <a:ext cx="6748189" cy="4826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2879"/>
                </a:lnSpc>
              </a:pPr>
              <a:r>
                <a:rPr lang="en-US" sz="2400" spc="48">
                  <a:solidFill>
                    <a:srgbClr val="000000"/>
                  </a:solidFill>
                  <a:latin typeface="League Spartan"/>
                </a:rPr>
                <a:t>TWITTER: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38622"/>
              <a:ext cx="6748189" cy="25195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 dirty="0">
                  <a:solidFill>
                    <a:srgbClr val="000000"/>
                  </a:solidFill>
                  <a:latin typeface="DM Serif Display"/>
                </a:rPr>
                <a:t>Followed by: 21 people</a:t>
              </a:r>
              <a:endParaRPr lang="en-US" sz="2330" spc="79" dirty="0">
                <a:solidFill>
                  <a:srgbClr val="000000"/>
                </a:solidFill>
                <a:latin typeface="DM Serif Display"/>
                <a:hlinkClick r:id="rId9" tooltip="https://docs.google.com/spreadsheets/d/1DUF2isFWsqVSYhbaACYtbgcLi_YjDqpE3GLQIVgkKQg/edit#gid=69851113"/>
              </a:endParaRP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 dirty="0">
                  <a:solidFill>
                    <a:srgbClr val="000000"/>
                  </a:solidFill>
                  <a:latin typeface="DM Serif Display"/>
                </a:rPr>
                <a:t>Engagement Rate: 9.52%</a:t>
              </a:r>
            </a:p>
            <a:p>
              <a:pPr marL="503048" lvl="1" indent="-251524">
                <a:lnSpc>
                  <a:spcPts val="3029"/>
                </a:lnSpc>
                <a:buFont typeface="Arial"/>
                <a:buChar char="•"/>
              </a:pPr>
              <a:r>
                <a:rPr lang="en-US" sz="2330" spc="79" dirty="0">
                  <a:solidFill>
                    <a:srgbClr val="000000"/>
                  </a:solidFill>
                  <a:latin typeface="DM Serif Display"/>
                </a:rPr>
                <a:t>Profile URL: </a:t>
              </a:r>
              <a:r>
                <a:rPr lang="en-US" sz="2330" u="sng" spc="79" dirty="0">
                  <a:solidFill>
                    <a:srgbClr val="000000"/>
                  </a:solidFill>
                  <a:latin typeface="DM Serif Display"/>
                  <a:hlinkClick r:id="rId10" tooltip="https://twitter.com/arwensapparel/"/>
                </a:rPr>
                <a:t>https://twitter.com/arwensapparel/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028700" y="2761348"/>
            <a:ext cx="6621535" cy="4045222"/>
            <a:chOff x="0" y="0"/>
            <a:chExt cx="8828714" cy="5393629"/>
          </a:xfrm>
        </p:grpSpPr>
        <p:sp>
          <p:nvSpPr>
            <p:cNvPr id="21" name="TextBox 21"/>
            <p:cNvSpPr txBox="1"/>
            <p:nvPr/>
          </p:nvSpPr>
          <p:spPr>
            <a:xfrm>
              <a:off x="0" y="1545529"/>
              <a:ext cx="8828714" cy="38481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7583"/>
                </a:lnSpc>
              </a:pPr>
              <a:r>
                <a:rPr lang="en-US" sz="6319" spc="575">
                  <a:solidFill>
                    <a:srgbClr val="FFFFFF"/>
                  </a:solidFill>
                  <a:latin typeface="League Spartan"/>
                </a:rPr>
                <a:t>Our Current Social Media Analysis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276517" cy="6477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90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3406268" y="9949469"/>
            <a:ext cx="4689872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000000"/>
                </a:solidFill>
                <a:latin typeface="DM Serif Display"/>
              </a:rPr>
              <a:t>Source-Arwen’s Apparel  social media pages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8098646" cy="3825875"/>
            <a:chOff x="0" y="0"/>
            <a:chExt cx="3047669" cy="143974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47669" cy="1439747"/>
            </a:xfrm>
            <a:custGeom>
              <a:avLst/>
              <a:gdLst/>
              <a:ahLst/>
              <a:cxnLst/>
              <a:rect l="l" t="t" r="r" b="b"/>
              <a:pathLst>
                <a:path w="3047669" h="1439747">
                  <a:moveTo>
                    <a:pt x="0" y="0"/>
                  </a:moveTo>
                  <a:lnTo>
                    <a:pt x="3047669" y="0"/>
                  </a:lnTo>
                  <a:lnTo>
                    <a:pt x="3047669" y="1439747"/>
                  </a:lnTo>
                  <a:lnTo>
                    <a:pt x="0" y="1439747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0" y="3825875"/>
            <a:ext cx="4049323" cy="6461125"/>
          </a:xfrm>
          <a:custGeom>
            <a:avLst/>
            <a:gdLst/>
            <a:ahLst/>
            <a:cxnLst/>
            <a:rect l="l" t="t" r="r" b="b"/>
            <a:pathLst>
              <a:path w="4049323" h="6461125">
                <a:moveTo>
                  <a:pt x="0" y="0"/>
                </a:moveTo>
                <a:lnTo>
                  <a:pt x="4049323" y="0"/>
                </a:lnTo>
                <a:lnTo>
                  <a:pt x="4049323" y="6461125"/>
                </a:lnTo>
                <a:lnTo>
                  <a:pt x="0" y="64611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99" r="-3574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049323" y="3825875"/>
            <a:ext cx="4049323" cy="6461125"/>
          </a:xfrm>
          <a:custGeom>
            <a:avLst/>
            <a:gdLst/>
            <a:ahLst/>
            <a:cxnLst/>
            <a:rect l="l" t="t" r="r" b="b"/>
            <a:pathLst>
              <a:path w="4049323" h="6461125">
                <a:moveTo>
                  <a:pt x="0" y="0"/>
                </a:moveTo>
                <a:lnTo>
                  <a:pt x="4049323" y="0"/>
                </a:lnTo>
                <a:lnTo>
                  <a:pt x="4049323" y="6461125"/>
                </a:lnTo>
                <a:lnTo>
                  <a:pt x="0" y="6461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799" r="-3574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028700" y="1028700"/>
            <a:ext cx="5915461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</a:pPr>
            <a:r>
              <a:rPr lang="en-US" sz="6399" strike="noStrike">
                <a:solidFill>
                  <a:srgbClr val="000000"/>
                </a:solidFill>
                <a:latin typeface="League Spartan"/>
              </a:rPr>
              <a:t>SWOT</a:t>
            </a:r>
          </a:p>
        </p:txBody>
      </p:sp>
      <p:sp>
        <p:nvSpPr>
          <p:cNvPr id="7" name="Freeform 7"/>
          <p:cNvSpPr/>
          <p:nvPr/>
        </p:nvSpPr>
        <p:spPr>
          <a:xfrm flipV="1">
            <a:off x="8115300" y="-988090"/>
            <a:ext cx="18288000" cy="4111700"/>
          </a:xfrm>
          <a:custGeom>
            <a:avLst/>
            <a:gdLst/>
            <a:ahLst/>
            <a:cxnLst/>
            <a:rect l="l" t="t" r="r" b="b"/>
            <a:pathLst>
              <a:path w="18288000" h="4111700">
                <a:moveTo>
                  <a:pt x="0" y="4111699"/>
                </a:moveTo>
                <a:lnTo>
                  <a:pt x="18288000" y="4111699"/>
                </a:lnTo>
                <a:lnTo>
                  <a:pt x="18288000" y="0"/>
                </a:lnTo>
                <a:lnTo>
                  <a:pt x="0" y="0"/>
                </a:lnTo>
                <a:lnTo>
                  <a:pt x="0" y="4111699"/>
                </a:lnTo>
                <a:close/>
              </a:path>
            </a:pathLst>
          </a:custGeom>
          <a:blipFill>
            <a:blip r:embed="rId4">
              <a:alphaModFix amt="9999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9743688" y="1337118"/>
            <a:ext cx="7140168" cy="3655921"/>
            <a:chOff x="0" y="0"/>
            <a:chExt cx="9520224" cy="4874561"/>
          </a:xfrm>
        </p:grpSpPr>
        <p:sp>
          <p:nvSpPr>
            <p:cNvPr id="9" name="TextBox 9"/>
            <p:cNvSpPr txBox="1"/>
            <p:nvPr/>
          </p:nvSpPr>
          <p:spPr>
            <a:xfrm>
              <a:off x="0" y="-104775"/>
              <a:ext cx="9520224" cy="836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00"/>
                </a:lnSpc>
                <a:spcBef>
                  <a:spcPct val="0"/>
                </a:spcBef>
              </a:pPr>
              <a:r>
                <a:rPr lang="en-US" sz="3600" u="none" strike="noStrike">
                  <a:solidFill>
                    <a:srgbClr val="FFFFFF"/>
                  </a:solidFill>
                  <a:latin typeface="League Spartan"/>
                </a:rPr>
                <a:t>STRENGTHS: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154731"/>
              <a:ext cx="9520224" cy="3719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Sustainability Commitment: Leader in eco-friendly fashion with bamboo fabric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Local Manufacturing: 95% local production in British Columbia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High-quality Products: Durable bamboo fabric clothing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Unique Selling Proposition: Blend of durability and sustainability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Innovation: Expanding product lines and materials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9743688" y="5697629"/>
            <a:ext cx="7140168" cy="3655921"/>
            <a:chOff x="0" y="0"/>
            <a:chExt cx="9520224" cy="4874561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104775"/>
              <a:ext cx="9520224" cy="8362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5400"/>
                </a:lnSpc>
                <a:spcBef>
                  <a:spcPct val="0"/>
                </a:spcBef>
              </a:pPr>
              <a:r>
                <a:rPr lang="en-US" sz="3600" u="none" strike="noStrike">
                  <a:solidFill>
                    <a:srgbClr val="FFFFFF"/>
                  </a:solidFill>
                  <a:latin typeface="League Spartan"/>
                </a:rPr>
                <a:t>WEAKNESSES: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154731"/>
              <a:ext cx="9520224" cy="37198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Limited Variety: Focus on bamboo fabric limits product range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Dependency on Local Suppliers: Vulnerable supply chain during disruptions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Competition: Challenged by established sustainable brands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Pricing Sensitivity: Higher costs from eco-friendly materials</a:t>
              </a:r>
            </a:p>
            <a:p>
              <a:pPr marL="410209" lvl="1" indent="-205105" algn="l">
                <a:lnSpc>
                  <a:spcPts val="2849"/>
                </a:lnSpc>
                <a:spcBef>
                  <a:spcPct val="0"/>
                </a:spcBef>
                <a:buFont typeface="Arial"/>
                <a:buChar char="•"/>
              </a:pPr>
              <a:r>
                <a:rPr lang="en-US" sz="1899" u="none" strike="noStrike" spc="47">
                  <a:solidFill>
                    <a:srgbClr val="FFFFFF"/>
                  </a:solidFill>
                  <a:latin typeface="DM Serif Display"/>
                </a:rPr>
                <a:t>Brand Awareness: Struggle against larger competitors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4851357" y="9763945"/>
            <a:ext cx="2956719" cy="2731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1"/>
              </a:lnSpc>
              <a:spcBef>
                <a:spcPct val="0"/>
              </a:spcBef>
            </a:pPr>
            <a:r>
              <a:rPr lang="en-US" sz="1739" spc="59">
                <a:solidFill>
                  <a:srgbClr val="FFFFFF"/>
                </a:solidFill>
                <a:latin typeface="DM Serif Display"/>
              </a:rPr>
              <a:t>Source-  AI generated image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1474</Words>
  <Application>Microsoft Office PowerPoint</Application>
  <PresentationFormat>Custom</PresentationFormat>
  <Paragraphs>278</Paragraphs>
  <Slides>35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9" baseType="lpstr">
      <vt:lpstr>DM Serif Display Italics</vt:lpstr>
      <vt:lpstr>Montserrat</vt:lpstr>
      <vt:lpstr>ABeeZee Bold</vt:lpstr>
      <vt:lpstr>DM Serif Display Semi-Bold Italics</vt:lpstr>
      <vt:lpstr>Calibri</vt:lpstr>
      <vt:lpstr>DM Serif Display</vt:lpstr>
      <vt:lpstr>Kollektif Italics</vt:lpstr>
      <vt:lpstr>League Spartan</vt:lpstr>
      <vt:lpstr>Arial</vt:lpstr>
      <vt:lpstr>Public Sans</vt:lpstr>
      <vt:lpstr>Libre Franklin Heavy</vt:lpstr>
      <vt:lpstr>Pinyon Script</vt:lpstr>
      <vt:lpstr>Public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ARWEN’S APPAREL SOCIAL MEDIA PLAN</dc:title>
  <dc:creator>hp</dc:creator>
  <cp:lastModifiedBy>Kritika Lalwani</cp:lastModifiedBy>
  <cp:revision>2</cp:revision>
  <dcterms:created xsi:type="dcterms:W3CDTF">2006-08-16T00:00:00Z</dcterms:created>
  <dcterms:modified xsi:type="dcterms:W3CDTF">2024-03-27T16:21:41Z</dcterms:modified>
  <dc:identifier>DAGAo5tqAM4</dc:identifier>
</cp:coreProperties>
</file>